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2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8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9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0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1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2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3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00" r:id="rId4"/>
    <p:sldMasterId id="2147483717" r:id="rId5"/>
    <p:sldMasterId id="2147483734" r:id="rId6"/>
    <p:sldMasterId id="2147483751" r:id="rId7"/>
    <p:sldMasterId id="2147483768" r:id="rId8"/>
    <p:sldMasterId id="2147483785" r:id="rId9"/>
    <p:sldMasterId id="2147483802" r:id="rId10"/>
    <p:sldMasterId id="2147483855" r:id="rId11"/>
    <p:sldMasterId id="2147483903" r:id="rId12"/>
    <p:sldMasterId id="2147483915" r:id="rId13"/>
    <p:sldMasterId id="2147483927" r:id="rId14"/>
    <p:sldMasterId id="2147483939" r:id="rId15"/>
    <p:sldMasterId id="2147483951" r:id="rId16"/>
    <p:sldMasterId id="2147483963" r:id="rId17"/>
    <p:sldMasterId id="2147483975" r:id="rId18"/>
    <p:sldMasterId id="2147483999" r:id="rId19"/>
    <p:sldMasterId id="2147484011" r:id="rId20"/>
    <p:sldMasterId id="2147484036" r:id="rId21"/>
    <p:sldMasterId id="2147484053" r:id="rId22"/>
    <p:sldMasterId id="2147484065" r:id="rId23"/>
    <p:sldMasterId id="2147484077" r:id="rId24"/>
  </p:sldMasterIdLst>
  <p:notesMasterIdLst>
    <p:notesMasterId r:id="rId87"/>
  </p:notesMasterIdLst>
  <p:sldIdLst>
    <p:sldId id="429" r:id="rId25"/>
    <p:sldId id="600" r:id="rId26"/>
    <p:sldId id="630" r:id="rId27"/>
    <p:sldId id="631" r:id="rId28"/>
    <p:sldId id="768" r:id="rId29"/>
    <p:sldId id="769" r:id="rId30"/>
    <p:sldId id="690" r:id="rId31"/>
    <p:sldId id="648" r:id="rId32"/>
    <p:sldId id="649" r:id="rId33"/>
    <p:sldId id="722" r:id="rId34"/>
    <p:sldId id="762" r:id="rId35"/>
    <p:sldId id="763" r:id="rId36"/>
    <p:sldId id="753" r:id="rId37"/>
    <p:sldId id="752" r:id="rId38"/>
    <p:sldId id="764" r:id="rId39"/>
    <p:sldId id="759" r:id="rId40"/>
    <p:sldId id="760" r:id="rId41"/>
    <p:sldId id="757" r:id="rId42"/>
    <p:sldId id="765" r:id="rId43"/>
    <p:sldId id="756" r:id="rId44"/>
    <p:sldId id="725" r:id="rId45"/>
    <p:sldId id="741" r:id="rId46"/>
    <p:sldId id="723" r:id="rId47"/>
    <p:sldId id="742" r:id="rId48"/>
    <p:sldId id="745" r:id="rId49"/>
    <p:sldId id="770" r:id="rId50"/>
    <p:sldId id="688" r:id="rId51"/>
    <p:sldId id="711" r:id="rId52"/>
    <p:sldId id="712" r:id="rId53"/>
    <p:sldId id="713" r:id="rId54"/>
    <p:sldId id="714" r:id="rId55"/>
    <p:sldId id="715" r:id="rId56"/>
    <p:sldId id="772" r:id="rId57"/>
    <p:sldId id="773" r:id="rId58"/>
    <p:sldId id="716" r:id="rId59"/>
    <p:sldId id="717" r:id="rId60"/>
    <p:sldId id="718" r:id="rId61"/>
    <p:sldId id="719" r:id="rId62"/>
    <p:sldId id="720" r:id="rId63"/>
    <p:sldId id="721" r:id="rId64"/>
    <p:sldId id="629" r:id="rId65"/>
    <p:sldId id="601" r:id="rId66"/>
    <p:sldId id="602" r:id="rId67"/>
    <p:sldId id="603" r:id="rId68"/>
    <p:sldId id="609" r:id="rId69"/>
    <p:sldId id="774" r:id="rId70"/>
    <p:sldId id="775" r:id="rId71"/>
    <p:sldId id="776" r:id="rId72"/>
    <p:sldId id="777" r:id="rId73"/>
    <p:sldId id="778" r:id="rId74"/>
    <p:sldId id="779" r:id="rId75"/>
    <p:sldId id="620" r:id="rId76"/>
    <p:sldId id="621" r:id="rId77"/>
    <p:sldId id="622" r:id="rId78"/>
    <p:sldId id="623" r:id="rId79"/>
    <p:sldId id="624" r:id="rId80"/>
    <p:sldId id="625" r:id="rId81"/>
    <p:sldId id="626" r:id="rId82"/>
    <p:sldId id="627" r:id="rId83"/>
    <p:sldId id="771" r:id="rId84"/>
    <p:sldId id="691" r:id="rId85"/>
    <p:sldId id="490" r:id="rId8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485" y="-7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slide" Target="slides/slide60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90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6A0F2-35B5-4030-AD9A-3CC9C4C477F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074C93-5362-445D-80C0-B4FCB1ED325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Утверждены формы </a:t>
          </a:r>
          <a:r>
            <a:rPr lang="ru-RU" sz="1800" b="1" u="sng" dirty="0" smtClean="0">
              <a:solidFill>
                <a:schemeClr val="bg1"/>
              </a:solidFill>
            </a:rPr>
            <a:t>ПРОВЕРОЧНЫХ ЛИСТОВ </a:t>
          </a:r>
          <a:r>
            <a:rPr lang="ru-RU" sz="1800" b="1" dirty="0" smtClean="0">
              <a:solidFill>
                <a:schemeClr val="bg1"/>
              </a:solidFill>
            </a:rPr>
            <a:t>(списки контрольных вопросов, ответы на которые свидетельствуют о соблюдении или несоблюдении контролируемым лицом обязательных требований</a:t>
          </a:r>
          <a:r>
            <a:rPr lang="ru-RU" sz="1600" b="1" dirty="0" smtClean="0">
              <a:solidFill>
                <a:schemeClr val="bg1"/>
              </a:solidFill>
            </a:rPr>
            <a:t>) :</a:t>
          </a:r>
          <a:endParaRPr lang="ru-RU" sz="1600" dirty="0">
            <a:solidFill>
              <a:schemeClr val="bg1"/>
            </a:solidFill>
          </a:endParaRPr>
        </a:p>
      </dgm:t>
    </dgm:pt>
    <dgm:pt modelId="{35F511B1-D517-4AD4-976F-59AB07B80F06}" type="parTrans" cxnId="{8FC1816A-0D1E-41C0-909D-84422FE81C82}">
      <dgm:prSet/>
      <dgm:spPr/>
      <dgm:t>
        <a:bodyPr/>
        <a:lstStyle/>
        <a:p>
          <a:endParaRPr lang="ru-RU"/>
        </a:p>
      </dgm:t>
    </dgm:pt>
    <dgm:pt modelId="{D8A5D5A6-338E-42E2-A3F4-434287A1730E}" type="sibTrans" cxnId="{8FC1816A-0D1E-41C0-909D-84422FE81C82}">
      <dgm:prSet/>
      <dgm:spPr/>
      <dgm:t>
        <a:bodyPr/>
        <a:lstStyle/>
        <a:p>
          <a:endParaRPr lang="ru-RU"/>
        </a:p>
      </dgm:t>
    </dgm:pt>
    <dgm:pt modelId="{C2AB52F6-EDEB-4EF0-B347-19CC55D51C58}">
      <dgm:prSet phldrT="[Текст]" custT="1"/>
      <dgm:spPr>
        <a:ln w="28575">
          <a:solidFill>
            <a:srgbClr val="0070C0"/>
          </a:solidFill>
        </a:ln>
      </dgm:spPr>
      <dgm:t>
        <a:bodyPr/>
        <a:lstStyle/>
        <a:p>
          <a:pPr algn="just"/>
          <a:r>
            <a:rPr lang="ru-RU" sz="2000" b="0" dirty="0" smtClean="0">
              <a:solidFill>
                <a:prstClr val="black"/>
              </a:solidFill>
            </a:rPr>
            <a:t>Приказ Роспотребнадзора </a:t>
          </a:r>
          <a:r>
            <a:rPr lang="ru-RU" sz="2000" b="0" dirty="0" smtClean="0"/>
            <a:t>от 24 декабря 2021 г. N 807 </a:t>
          </a:r>
          <a:r>
            <a:rPr lang="ru-RU" sz="2000" b="0" dirty="0" smtClean="0">
              <a:solidFill>
                <a:prstClr val="black"/>
              </a:solidFill>
            </a:rPr>
            <a:t>(утверждены 16 форм проверочных листов)</a:t>
          </a:r>
          <a:r>
            <a:rPr lang="ru-RU" sz="2000" b="0" dirty="0" smtClean="0"/>
            <a:t> </a:t>
          </a:r>
          <a:endParaRPr lang="ru-RU" sz="2000" b="0" dirty="0"/>
        </a:p>
      </dgm:t>
    </dgm:pt>
    <dgm:pt modelId="{5B6F615A-4E65-4743-8EEC-124C841DBD5A}" type="parTrans" cxnId="{D3C4A1EB-851C-4B0F-BE4B-3558EA95BEC2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83D6D95-E92A-4B9B-9BFA-0E0ADD1F1805}" type="sibTrans" cxnId="{D3C4A1EB-851C-4B0F-BE4B-3558EA95BEC2}">
      <dgm:prSet/>
      <dgm:spPr/>
      <dgm:t>
        <a:bodyPr/>
        <a:lstStyle/>
        <a:p>
          <a:endParaRPr lang="ru-RU"/>
        </a:p>
      </dgm:t>
    </dgm:pt>
    <dgm:pt modelId="{2183CB3B-8D63-4CCC-9B9E-DBEB65918151}">
      <dgm:prSet phldrT="[Текст]" custT="1"/>
      <dgm:spPr>
        <a:ln w="28575">
          <a:solidFill>
            <a:srgbClr val="0070C0"/>
          </a:solidFill>
        </a:ln>
      </dgm:spPr>
      <dgm:t>
        <a:bodyPr/>
        <a:lstStyle/>
        <a:p>
          <a:pPr algn="just"/>
          <a:r>
            <a:rPr lang="ru-RU" sz="2000" b="0" dirty="0" smtClean="0">
              <a:solidFill>
                <a:prstClr val="black"/>
              </a:solidFill>
            </a:rPr>
            <a:t>Приказ Роспотребнадзора от 24 декабря 2021 г. N 808 (утверждены 6 форм проверочных листов)</a:t>
          </a:r>
          <a:endParaRPr lang="ru-RU" sz="2000" b="0" dirty="0"/>
        </a:p>
      </dgm:t>
    </dgm:pt>
    <dgm:pt modelId="{DA90B4F6-6A6D-455A-AE5C-DA8262E6FB9C}" type="parTrans" cxnId="{1230C1D3-D42E-4AA4-A031-66B1B7555DD9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463085D3-C4A8-409F-8082-B5FB4FE0A451}" type="sibTrans" cxnId="{1230C1D3-D42E-4AA4-A031-66B1B7555DD9}">
      <dgm:prSet/>
      <dgm:spPr/>
      <dgm:t>
        <a:bodyPr/>
        <a:lstStyle/>
        <a:p>
          <a:endParaRPr lang="ru-RU"/>
        </a:p>
      </dgm:t>
    </dgm:pt>
    <dgm:pt modelId="{887B8D21-80BD-4224-96A4-FD90B3A821F5}">
      <dgm:prSet phldrT="[Текст]" custT="1"/>
      <dgm:spPr>
        <a:solidFill>
          <a:srgbClr val="0070C0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800" b="1" dirty="0" smtClean="0">
              <a:solidFill>
                <a:schemeClr val="bg1"/>
              </a:solidFill>
            </a:rPr>
            <a:t>Утверждены формы ОЦЕНОЧНЫХ ЛИСТОВ, в соответствии с которыми проводится оценка соответствия соискателя лицензии или лицензиата лицензионным требованиям при осуществлении деятельности:</a:t>
          </a:r>
        </a:p>
      </dgm:t>
    </dgm:pt>
    <dgm:pt modelId="{4A74A94B-652B-4CC6-B2E0-06BE88334ABD}" type="parTrans" cxnId="{2D403DED-C352-46F7-846B-18AD5FD2E013}">
      <dgm:prSet/>
      <dgm:spPr/>
      <dgm:t>
        <a:bodyPr/>
        <a:lstStyle/>
        <a:p>
          <a:endParaRPr lang="ru-RU"/>
        </a:p>
      </dgm:t>
    </dgm:pt>
    <dgm:pt modelId="{A4D15F18-6E20-4830-AB6A-8C03FB73525D}" type="sibTrans" cxnId="{2D403DED-C352-46F7-846B-18AD5FD2E013}">
      <dgm:prSet/>
      <dgm:spPr/>
      <dgm:t>
        <a:bodyPr/>
        <a:lstStyle/>
        <a:p>
          <a:endParaRPr lang="ru-RU"/>
        </a:p>
      </dgm:t>
    </dgm:pt>
    <dgm:pt modelId="{D3F4B403-9651-4779-9AB5-7201499C23DD}">
      <dgm:prSet phldrT="[Текст]" custT="1"/>
      <dgm:spPr>
        <a:ln w="28575">
          <a:solidFill>
            <a:srgbClr val="0070C0"/>
          </a:solidFill>
        </a:ln>
      </dgm:spPr>
      <dgm:t>
        <a:bodyPr/>
        <a:lstStyle/>
        <a:p>
          <a:pPr algn="just"/>
          <a:r>
            <a:rPr lang="ru-RU" sz="1600" b="0" dirty="0" smtClean="0">
              <a:solidFill>
                <a:schemeClr val="tx1"/>
              </a:solidFill>
            </a:rPr>
            <a:t>Приказ Роспотребнадзора </a:t>
          </a:r>
          <a:r>
            <a:rPr lang="ru-RU" sz="1600" b="0" dirty="0" smtClean="0">
              <a:solidFill>
                <a:srgbClr val="C00000"/>
              </a:solidFill>
            </a:rPr>
            <a:t>от 07 апреля 2023 г. N 182</a:t>
          </a:r>
          <a:r>
            <a:rPr lang="ru-RU" sz="1600" b="0" dirty="0" smtClean="0">
              <a:solidFill>
                <a:schemeClr val="tx1"/>
              </a:solidFill>
            </a:rPr>
            <a:t> (утверждена форма оценочного листа  оценки деятельности в области использования ИИИ, включающего 20 вопросов, отражающих содержание лицензионных требований) </a:t>
          </a:r>
          <a:endParaRPr lang="ru-RU" sz="1600" b="0" dirty="0"/>
        </a:p>
      </dgm:t>
    </dgm:pt>
    <dgm:pt modelId="{7DB07BAD-048E-40A3-A16B-91E05EEEDFB7}" type="parTrans" cxnId="{7BB1783E-04C3-4D5C-951D-3B8FA6BEDD69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C4CA6E35-803F-4811-8364-F70A184BB994}" type="sibTrans" cxnId="{7BB1783E-04C3-4D5C-951D-3B8FA6BEDD69}">
      <dgm:prSet/>
      <dgm:spPr/>
      <dgm:t>
        <a:bodyPr/>
        <a:lstStyle/>
        <a:p>
          <a:endParaRPr lang="ru-RU"/>
        </a:p>
      </dgm:t>
    </dgm:pt>
    <dgm:pt modelId="{DC22238B-6F1A-461F-B9C3-5D5D45A27F00}">
      <dgm:prSet phldrT="[Текст]" custT="1"/>
      <dgm:spPr>
        <a:ln w="28575">
          <a:solidFill>
            <a:srgbClr val="0070C0"/>
          </a:solidFill>
        </a:ln>
      </dgm:spPr>
      <dgm:t>
        <a:bodyPr/>
        <a:lstStyle/>
        <a:p>
          <a:pPr algn="just"/>
          <a:r>
            <a:rPr lang="ru-RU" sz="1600" b="0" dirty="0" smtClean="0">
              <a:solidFill>
                <a:schemeClr val="tx1"/>
              </a:solidFill>
            </a:rPr>
            <a:t>Приказ Роспотребнадзора </a:t>
          </a:r>
          <a:r>
            <a:rPr lang="ru-RU" sz="1600" b="0" dirty="0" smtClean="0">
              <a:solidFill>
                <a:srgbClr val="C00000"/>
              </a:solidFill>
            </a:rPr>
            <a:t>от 07 апреля 2023 г. N 183 </a:t>
          </a:r>
          <a:r>
            <a:rPr lang="ru-RU" sz="1600" b="0" dirty="0" smtClean="0">
              <a:solidFill>
                <a:schemeClr val="tx1"/>
              </a:solidFill>
            </a:rPr>
            <a:t>(утверждена форма оценочного листа  оценки деятельности в области использования ВИЗ и ГИМО, включающего 7 вопросов, отражающих содержание лицензионных требований</a:t>
          </a:r>
          <a:endParaRPr lang="ru-RU" sz="1600" b="0" dirty="0"/>
        </a:p>
      </dgm:t>
    </dgm:pt>
    <dgm:pt modelId="{9AD8BD1B-D64D-4DDC-ABDB-21F1FFD51611}" type="parTrans" cxnId="{E0C4584F-5D6A-4250-B2A9-87F8A7DFF137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083F5381-1811-45D2-A9E2-1BDC0B656D8E}" type="sibTrans" cxnId="{E0C4584F-5D6A-4250-B2A9-87F8A7DFF137}">
      <dgm:prSet/>
      <dgm:spPr/>
      <dgm:t>
        <a:bodyPr/>
        <a:lstStyle/>
        <a:p>
          <a:endParaRPr lang="ru-RU"/>
        </a:p>
      </dgm:t>
    </dgm:pt>
    <dgm:pt modelId="{9B603C3F-FA66-48CD-918A-6231A84678BB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C473CCFC-32C2-48F7-85C8-6CF8132F37FC}" type="parTrans" cxnId="{E371ADC8-02E7-4FAA-875E-D99927AF8143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8C0CA644-83C9-4AEF-9716-31573CFF9543}" type="sibTrans" cxnId="{E371ADC8-02E7-4FAA-875E-D99927AF8143}">
      <dgm:prSet/>
      <dgm:spPr/>
      <dgm:t>
        <a:bodyPr/>
        <a:lstStyle/>
        <a:p>
          <a:endParaRPr lang="ru-RU"/>
        </a:p>
      </dgm:t>
    </dgm:pt>
    <dgm:pt modelId="{40A340D5-AE47-4839-9B62-C4EC25278B8C}">
      <dgm:prSet custT="1"/>
      <dgm:spPr>
        <a:ln w="28575">
          <a:solidFill>
            <a:srgbClr val="0070C0"/>
          </a:solidFill>
        </a:ln>
      </dgm:spPr>
      <dgm:t>
        <a:bodyPr/>
        <a:lstStyle/>
        <a:p>
          <a:pPr algn="l"/>
          <a:r>
            <a:rPr lang="ru-RU" sz="1650" b="0" dirty="0" smtClean="0">
              <a:solidFill>
                <a:schemeClr val="tx1"/>
              </a:solidFill>
            </a:rPr>
            <a:t>Приказ Роспотребнадзора </a:t>
          </a:r>
          <a:r>
            <a:rPr lang="ru-RU" sz="1650" dirty="0" smtClean="0">
              <a:solidFill>
                <a:srgbClr val="C00000"/>
              </a:solidFill>
            </a:rPr>
            <a:t>от 18.07.2024 № 555</a:t>
          </a:r>
          <a:r>
            <a:rPr lang="ru-RU" sz="1650" b="0" dirty="0" smtClean="0">
              <a:solidFill>
                <a:srgbClr val="C00000"/>
              </a:solidFill>
            </a:rPr>
            <a:t> </a:t>
          </a:r>
          <a:r>
            <a:rPr lang="ru-RU" sz="1650" b="0" dirty="0" smtClean="0">
              <a:solidFill>
                <a:schemeClr val="tx1"/>
              </a:solidFill>
            </a:rPr>
            <a:t>(утверждена форма оценочного листа  оценки деятельности </a:t>
          </a:r>
          <a:r>
            <a:rPr lang="ru-RU" sz="1650" dirty="0" smtClean="0"/>
            <a:t>по оказанию услуг по дезинфекции, дезинсекции и дератизации</a:t>
          </a:r>
          <a:r>
            <a:rPr lang="ru-RU" sz="1650" b="0" dirty="0" smtClean="0">
              <a:solidFill>
                <a:schemeClr val="tx1"/>
              </a:solidFill>
            </a:rPr>
            <a:t>, включающего 10 вопросов, отражающих содержание лицензионных требований</a:t>
          </a:r>
          <a:endParaRPr lang="ru-RU" sz="1650" dirty="0">
            <a:solidFill>
              <a:srgbClr val="C00000"/>
            </a:solidFill>
          </a:endParaRPr>
        </a:p>
      </dgm:t>
    </dgm:pt>
    <dgm:pt modelId="{9042FBE6-FD03-443B-85EC-DF2560671390}" type="parTrans" cxnId="{623BD836-D451-49EE-8987-A4275AECDF0F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80ECB3E6-CB64-4B24-B737-45986D2ABD55}" type="sibTrans" cxnId="{623BD836-D451-49EE-8987-A4275AECDF0F}">
      <dgm:prSet/>
      <dgm:spPr/>
      <dgm:t>
        <a:bodyPr/>
        <a:lstStyle/>
        <a:p>
          <a:endParaRPr lang="ru-RU"/>
        </a:p>
      </dgm:t>
    </dgm:pt>
    <dgm:pt modelId="{A52EFD73-3881-40CB-B614-F313862B461B}" type="pres">
      <dgm:prSet presAssocID="{9986A0F2-35B5-4030-AD9A-3CC9C4C477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EA0756-8072-44B8-89E9-4EF7650DF252}" type="pres">
      <dgm:prSet presAssocID="{8A074C93-5362-445D-80C0-B4FCB1ED3257}" presName="root" presStyleCnt="0"/>
      <dgm:spPr/>
    </dgm:pt>
    <dgm:pt modelId="{53BF6506-4859-4C77-9DC7-B67A0E64A2B2}" type="pres">
      <dgm:prSet presAssocID="{8A074C93-5362-445D-80C0-B4FCB1ED3257}" presName="rootComposite" presStyleCnt="0"/>
      <dgm:spPr/>
    </dgm:pt>
    <dgm:pt modelId="{2119C63A-7B94-4360-98ED-6FADBD7E393E}" type="pres">
      <dgm:prSet presAssocID="{8A074C93-5362-445D-80C0-B4FCB1ED3257}" presName="rootText" presStyleLbl="node1" presStyleIdx="0" presStyleCnt="2" custScaleX="227495" custScaleY="139803"/>
      <dgm:spPr/>
      <dgm:t>
        <a:bodyPr/>
        <a:lstStyle/>
        <a:p>
          <a:endParaRPr lang="ru-RU"/>
        </a:p>
      </dgm:t>
    </dgm:pt>
    <dgm:pt modelId="{81F1019A-83DA-48D3-8322-A88FEED3952A}" type="pres">
      <dgm:prSet presAssocID="{8A074C93-5362-445D-80C0-B4FCB1ED3257}" presName="rootConnector" presStyleLbl="node1" presStyleIdx="0" presStyleCnt="2"/>
      <dgm:spPr/>
      <dgm:t>
        <a:bodyPr/>
        <a:lstStyle/>
        <a:p>
          <a:endParaRPr lang="ru-RU"/>
        </a:p>
      </dgm:t>
    </dgm:pt>
    <dgm:pt modelId="{64D63FF2-1D53-4C1F-AC6D-18047060D3B4}" type="pres">
      <dgm:prSet presAssocID="{8A074C93-5362-445D-80C0-B4FCB1ED3257}" presName="childShape" presStyleCnt="0"/>
      <dgm:spPr/>
    </dgm:pt>
    <dgm:pt modelId="{C043D22E-0B9B-4C65-AD2C-4465F7BC4831}" type="pres">
      <dgm:prSet presAssocID="{5B6F615A-4E65-4743-8EEC-124C841DBD5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2833C64-E0EC-4204-84EE-8236C66C927E}" type="pres">
      <dgm:prSet presAssocID="{C2AB52F6-EDEB-4EF0-B347-19CC55D51C58}" presName="childText" presStyleLbl="bgAcc1" presStyleIdx="0" presStyleCnt="6" custScaleX="26276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F404B-951B-415A-B058-EB329516CD72}" type="pres">
      <dgm:prSet presAssocID="{DA90B4F6-6A6D-455A-AE5C-DA8262E6FB9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239FF3D-E6EB-4731-B5D4-0166B73566FE}" type="pres">
      <dgm:prSet presAssocID="{2183CB3B-8D63-4CCC-9B9E-DBEB65918151}" presName="childText" presStyleLbl="bgAcc1" presStyleIdx="1" presStyleCnt="6" custScaleX="262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8879A-67CC-401E-8D74-040AE75EBFCB}" type="pres">
      <dgm:prSet presAssocID="{C473CCFC-32C2-48F7-85C8-6CF8132F37FC}" presName="Name13" presStyleLbl="parChTrans1D2" presStyleIdx="2" presStyleCnt="6"/>
      <dgm:spPr/>
      <dgm:t>
        <a:bodyPr/>
        <a:lstStyle/>
        <a:p>
          <a:endParaRPr lang="ru-RU"/>
        </a:p>
      </dgm:t>
    </dgm:pt>
    <dgm:pt modelId="{E2B5F2F6-C9A2-4E77-9FD1-5E10EDA8AD5B}" type="pres">
      <dgm:prSet presAssocID="{9B603C3F-FA66-48CD-918A-6231A84678BB}" presName="childText" presStyleLbl="bgAcc1" presStyleIdx="2" presStyleCnt="6" custScaleX="261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349EC-27BC-41AA-B364-CB5B5117E890}" type="pres">
      <dgm:prSet presAssocID="{887B8D21-80BD-4224-96A4-FD90B3A821F5}" presName="root" presStyleCnt="0"/>
      <dgm:spPr/>
    </dgm:pt>
    <dgm:pt modelId="{00B79F4A-0AB8-4507-8A8D-6281E710DF6B}" type="pres">
      <dgm:prSet presAssocID="{887B8D21-80BD-4224-96A4-FD90B3A821F5}" presName="rootComposite" presStyleCnt="0"/>
      <dgm:spPr/>
    </dgm:pt>
    <dgm:pt modelId="{872B8CFD-F60C-4776-BB0E-AE5FE5A37E42}" type="pres">
      <dgm:prSet presAssocID="{887B8D21-80BD-4224-96A4-FD90B3A821F5}" presName="rootText" presStyleLbl="node1" presStyleIdx="1" presStyleCnt="2" custScaleX="256005" custScaleY="140800"/>
      <dgm:spPr/>
      <dgm:t>
        <a:bodyPr/>
        <a:lstStyle/>
        <a:p>
          <a:endParaRPr lang="ru-RU"/>
        </a:p>
      </dgm:t>
    </dgm:pt>
    <dgm:pt modelId="{24FC8D2A-00CD-4D4D-9B4E-143F4C05CAED}" type="pres">
      <dgm:prSet presAssocID="{887B8D21-80BD-4224-96A4-FD90B3A821F5}" presName="rootConnector" presStyleLbl="node1" presStyleIdx="1" presStyleCnt="2"/>
      <dgm:spPr/>
      <dgm:t>
        <a:bodyPr/>
        <a:lstStyle/>
        <a:p>
          <a:endParaRPr lang="ru-RU"/>
        </a:p>
      </dgm:t>
    </dgm:pt>
    <dgm:pt modelId="{74A4F328-BB0F-4F68-A7EC-D015455FFFD6}" type="pres">
      <dgm:prSet presAssocID="{887B8D21-80BD-4224-96A4-FD90B3A821F5}" presName="childShape" presStyleCnt="0"/>
      <dgm:spPr/>
    </dgm:pt>
    <dgm:pt modelId="{552D8554-E55B-49DF-A6D0-19855EA30409}" type="pres">
      <dgm:prSet presAssocID="{7DB07BAD-048E-40A3-A16B-91E05EEEDFB7}" presName="Name13" presStyleLbl="parChTrans1D2" presStyleIdx="3" presStyleCnt="6"/>
      <dgm:spPr/>
      <dgm:t>
        <a:bodyPr/>
        <a:lstStyle/>
        <a:p>
          <a:endParaRPr lang="ru-RU"/>
        </a:p>
      </dgm:t>
    </dgm:pt>
    <dgm:pt modelId="{AEF2BE39-C7D9-4E27-92BF-D1C593DD3F59}" type="pres">
      <dgm:prSet presAssocID="{D3F4B403-9651-4779-9AB5-7201499C23DD}" presName="childText" presStyleLbl="bgAcc1" presStyleIdx="3" presStyleCnt="6" custScaleX="322660" custScaleY="125348" custLinFactNeighborX="-4950" custLinFactNeighborY="-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959DE-A82F-4E6F-AFE0-282B5EBE646F}" type="pres">
      <dgm:prSet presAssocID="{9AD8BD1B-D64D-4DDC-ABDB-21F1FFD51611}" presName="Name13" presStyleLbl="parChTrans1D2" presStyleIdx="4" presStyleCnt="6"/>
      <dgm:spPr/>
      <dgm:t>
        <a:bodyPr/>
        <a:lstStyle/>
        <a:p>
          <a:endParaRPr lang="ru-RU"/>
        </a:p>
      </dgm:t>
    </dgm:pt>
    <dgm:pt modelId="{CF7098D8-6362-421F-9C12-F9F3AFE179F8}" type="pres">
      <dgm:prSet presAssocID="{DC22238B-6F1A-461F-B9C3-5D5D45A27F00}" presName="childText" presStyleLbl="bgAcc1" presStyleIdx="4" presStyleCnt="6" custScaleX="321578" custScaleY="134443" custLinFactNeighborX="-3619" custLinFactNeighborY="-12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B82E1-74A9-4ADC-BE1E-897D61232547}" type="pres">
      <dgm:prSet presAssocID="{9042FBE6-FD03-443B-85EC-DF256067139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6DDD3C0-F867-43DB-93E8-01AF57546EBC}" type="pres">
      <dgm:prSet presAssocID="{40A340D5-AE47-4839-9B62-C4EC25278B8C}" presName="childText" presStyleLbl="bgAcc1" presStyleIdx="5" presStyleCnt="6" custScaleX="317551" custScaleY="122221" custLinFactNeighborX="506" custLinFactNeighborY="-22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D0F84-B8DA-4E50-9263-5E77D668D49A}" type="presOf" srcId="{9042FBE6-FD03-443B-85EC-DF2560671390}" destId="{B99B82E1-74A9-4ADC-BE1E-897D61232547}" srcOrd="0" destOrd="0" presId="urn:microsoft.com/office/officeart/2005/8/layout/hierarchy3"/>
    <dgm:cxn modelId="{6C4C0CF3-60E9-42A7-BCB9-55A1BCF121C1}" type="presOf" srcId="{DC22238B-6F1A-461F-B9C3-5D5D45A27F00}" destId="{CF7098D8-6362-421F-9C12-F9F3AFE179F8}" srcOrd="0" destOrd="0" presId="urn:microsoft.com/office/officeart/2005/8/layout/hierarchy3"/>
    <dgm:cxn modelId="{623BD836-D451-49EE-8987-A4275AECDF0F}" srcId="{887B8D21-80BD-4224-96A4-FD90B3A821F5}" destId="{40A340D5-AE47-4839-9B62-C4EC25278B8C}" srcOrd="2" destOrd="0" parTransId="{9042FBE6-FD03-443B-85EC-DF2560671390}" sibTransId="{80ECB3E6-CB64-4B24-B737-45986D2ABD55}"/>
    <dgm:cxn modelId="{A1398F30-CBBE-41A9-88B6-AA4D334911B4}" type="presOf" srcId="{DA90B4F6-6A6D-455A-AE5C-DA8262E6FB9C}" destId="{647F404B-951B-415A-B058-EB329516CD72}" srcOrd="0" destOrd="0" presId="urn:microsoft.com/office/officeart/2005/8/layout/hierarchy3"/>
    <dgm:cxn modelId="{9527206B-F5FC-4DF6-9981-1C43F0244C53}" type="presOf" srcId="{9B603C3F-FA66-48CD-918A-6231A84678BB}" destId="{E2B5F2F6-C9A2-4E77-9FD1-5E10EDA8AD5B}" srcOrd="0" destOrd="0" presId="urn:microsoft.com/office/officeart/2005/8/layout/hierarchy3"/>
    <dgm:cxn modelId="{47347EC4-EA6D-4346-9993-1A99C7D4CB09}" type="presOf" srcId="{8A074C93-5362-445D-80C0-B4FCB1ED3257}" destId="{81F1019A-83DA-48D3-8322-A88FEED3952A}" srcOrd="1" destOrd="0" presId="urn:microsoft.com/office/officeart/2005/8/layout/hierarchy3"/>
    <dgm:cxn modelId="{25CD8F85-144A-4DDB-AF0C-029BF4F62992}" type="presOf" srcId="{7DB07BAD-048E-40A3-A16B-91E05EEEDFB7}" destId="{552D8554-E55B-49DF-A6D0-19855EA30409}" srcOrd="0" destOrd="0" presId="urn:microsoft.com/office/officeart/2005/8/layout/hierarchy3"/>
    <dgm:cxn modelId="{FB636358-458B-47D5-A2DE-66099502E7F4}" type="presOf" srcId="{887B8D21-80BD-4224-96A4-FD90B3A821F5}" destId="{872B8CFD-F60C-4776-BB0E-AE5FE5A37E42}" srcOrd="0" destOrd="0" presId="urn:microsoft.com/office/officeart/2005/8/layout/hierarchy3"/>
    <dgm:cxn modelId="{4E04B160-BBEF-4B92-B884-FB1552E44D0E}" type="presOf" srcId="{40A340D5-AE47-4839-9B62-C4EC25278B8C}" destId="{06DDD3C0-F867-43DB-93E8-01AF57546EBC}" srcOrd="0" destOrd="0" presId="urn:microsoft.com/office/officeart/2005/8/layout/hierarchy3"/>
    <dgm:cxn modelId="{273ACF38-7C3E-44B9-B752-2FC3E4A5C500}" type="presOf" srcId="{8A074C93-5362-445D-80C0-B4FCB1ED3257}" destId="{2119C63A-7B94-4360-98ED-6FADBD7E393E}" srcOrd="0" destOrd="0" presId="urn:microsoft.com/office/officeart/2005/8/layout/hierarchy3"/>
    <dgm:cxn modelId="{D3C4A1EB-851C-4B0F-BE4B-3558EA95BEC2}" srcId="{8A074C93-5362-445D-80C0-B4FCB1ED3257}" destId="{C2AB52F6-EDEB-4EF0-B347-19CC55D51C58}" srcOrd="0" destOrd="0" parTransId="{5B6F615A-4E65-4743-8EEC-124C841DBD5A}" sibTransId="{B83D6D95-E92A-4B9B-9BFA-0E0ADD1F1805}"/>
    <dgm:cxn modelId="{7BB1783E-04C3-4D5C-951D-3B8FA6BEDD69}" srcId="{887B8D21-80BD-4224-96A4-FD90B3A821F5}" destId="{D3F4B403-9651-4779-9AB5-7201499C23DD}" srcOrd="0" destOrd="0" parTransId="{7DB07BAD-048E-40A3-A16B-91E05EEEDFB7}" sibTransId="{C4CA6E35-803F-4811-8364-F70A184BB994}"/>
    <dgm:cxn modelId="{1230C1D3-D42E-4AA4-A031-66B1B7555DD9}" srcId="{8A074C93-5362-445D-80C0-B4FCB1ED3257}" destId="{2183CB3B-8D63-4CCC-9B9E-DBEB65918151}" srcOrd="1" destOrd="0" parTransId="{DA90B4F6-6A6D-455A-AE5C-DA8262E6FB9C}" sibTransId="{463085D3-C4A8-409F-8082-B5FB4FE0A451}"/>
    <dgm:cxn modelId="{8FC1816A-0D1E-41C0-909D-84422FE81C82}" srcId="{9986A0F2-35B5-4030-AD9A-3CC9C4C477F5}" destId="{8A074C93-5362-445D-80C0-B4FCB1ED3257}" srcOrd="0" destOrd="0" parTransId="{35F511B1-D517-4AD4-976F-59AB07B80F06}" sibTransId="{D8A5D5A6-338E-42E2-A3F4-434287A1730E}"/>
    <dgm:cxn modelId="{E0C4584F-5D6A-4250-B2A9-87F8A7DFF137}" srcId="{887B8D21-80BD-4224-96A4-FD90B3A821F5}" destId="{DC22238B-6F1A-461F-B9C3-5D5D45A27F00}" srcOrd="1" destOrd="0" parTransId="{9AD8BD1B-D64D-4DDC-ABDB-21F1FFD51611}" sibTransId="{083F5381-1811-45D2-A9E2-1BDC0B656D8E}"/>
    <dgm:cxn modelId="{D0391B4A-2B7F-4AC4-924C-07B2DB53682F}" type="presOf" srcId="{C473CCFC-32C2-48F7-85C8-6CF8132F37FC}" destId="{CDB8879A-67CC-401E-8D74-040AE75EBFCB}" srcOrd="0" destOrd="0" presId="urn:microsoft.com/office/officeart/2005/8/layout/hierarchy3"/>
    <dgm:cxn modelId="{C3EF3C47-33CB-4E97-8ADE-09C9838B8F44}" type="presOf" srcId="{9AD8BD1B-D64D-4DDC-ABDB-21F1FFD51611}" destId="{076959DE-A82F-4E6F-AFE0-282B5EBE646F}" srcOrd="0" destOrd="0" presId="urn:microsoft.com/office/officeart/2005/8/layout/hierarchy3"/>
    <dgm:cxn modelId="{2D403DED-C352-46F7-846B-18AD5FD2E013}" srcId="{9986A0F2-35B5-4030-AD9A-3CC9C4C477F5}" destId="{887B8D21-80BD-4224-96A4-FD90B3A821F5}" srcOrd="1" destOrd="0" parTransId="{4A74A94B-652B-4CC6-B2E0-06BE88334ABD}" sibTransId="{A4D15F18-6E20-4830-AB6A-8C03FB73525D}"/>
    <dgm:cxn modelId="{234C67B7-5C91-4834-A763-F7372451DE52}" type="presOf" srcId="{D3F4B403-9651-4779-9AB5-7201499C23DD}" destId="{AEF2BE39-C7D9-4E27-92BF-D1C593DD3F59}" srcOrd="0" destOrd="0" presId="urn:microsoft.com/office/officeart/2005/8/layout/hierarchy3"/>
    <dgm:cxn modelId="{602D7D34-93A0-42D1-AD27-E8170C63B6A7}" type="presOf" srcId="{2183CB3B-8D63-4CCC-9B9E-DBEB65918151}" destId="{4239FF3D-E6EB-4731-B5D4-0166B73566FE}" srcOrd="0" destOrd="0" presId="urn:microsoft.com/office/officeart/2005/8/layout/hierarchy3"/>
    <dgm:cxn modelId="{E371ADC8-02E7-4FAA-875E-D99927AF8143}" srcId="{8A074C93-5362-445D-80C0-B4FCB1ED3257}" destId="{9B603C3F-FA66-48CD-918A-6231A84678BB}" srcOrd="2" destOrd="0" parTransId="{C473CCFC-32C2-48F7-85C8-6CF8132F37FC}" sibTransId="{8C0CA644-83C9-4AEF-9716-31573CFF9543}"/>
    <dgm:cxn modelId="{CA19F564-F95C-4B0B-8C04-53005C3222B3}" type="presOf" srcId="{9986A0F2-35B5-4030-AD9A-3CC9C4C477F5}" destId="{A52EFD73-3881-40CB-B614-F313862B461B}" srcOrd="0" destOrd="0" presId="urn:microsoft.com/office/officeart/2005/8/layout/hierarchy3"/>
    <dgm:cxn modelId="{24A7C47D-1B41-45D7-BC0D-70E211A85268}" type="presOf" srcId="{5B6F615A-4E65-4743-8EEC-124C841DBD5A}" destId="{C043D22E-0B9B-4C65-AD2C-4465F7BC4831}" srcOrd="0" destOrd="0" presId="urn:microsoft.com/office/officeart/2005/8/layout/hierarchy3"/>
    <dgm:cxn modelId="{B2BF3B7C-C23B-455D-854D-B05677381919}" type="presOf" srcId="{887B8D21-80BD-4224-96A4-FD90B3A821F5}" destId="{24FC8D2A-00CD-4D4D-9B4E-143F4C05CAED}" srcOrd="1" destOrd="0" presId="urn:microsoft.com/office/officeart/2005/8/layout/hierarchy3"/>
    <dgm:cxn modelId="{45A09CA8-94D1-4F69-95D7-FCDA140784DF}" type="presOf" srcId="{C2AB52F6-EDEB-4EF0-B347-19CC55D51C58}" destId="{62833C64-E0EC-4204-84EE-8236C66C927E}" srcOrd="0" destOrd="0" presId="urn:microsoft.com/office/officeart/2005/8/layout/hierarchy3"/>
    <dgm:cxn modelId="{0F210FD7-FBBC-47F8-8665-7CC4085B9E5F}" type="presParOf" srcId="{A52EFD73-3881-40CB-B614-F313862B461B}" destId="{EFEA0756-8072-44B8-89E9-4EF7650DF252}" srcOrd="0" destOrd="0" presId="urn:microsoft.com/office/officeart/2005/8/layout/hierarchy3"/>
    <dgm:cxn modelId="{D8657B6B-FF63-4C89-BCDA-44161CD27627}" type="presParOf" srcId="{EFEA0756-8072-44B8-89E9-4EF7650DF252}" destId="{53BF6506-4859-4C77-9DC7-B67A0E64A2B2}" srcOrd="0" destOrd="0" presId="urn:microsoft.com/office/officeart/2005/8/layout/hierarchy3"/>
    <dgm:cxn modelId="{8A22ABD6-0422-4957-8485-F3464A71B19C}" type="presParOf" srcId="{53BF6506-4859-4C77-9DC7-B67A0E64A2B2}" destId="{2119C63A-7B94-4360-98ED-6FADBD7E393E}" srcOrd="0" destOrd="0" presId="urn:microsoft.com/office/officeart/2005/8/layout/hierarchy3"/>
    <dgm:cxn modelId="{D33A5AD3-A803-4948-AC64-04EA4D20DE99}" type="presParOf" srcId="{53BF6506-4859-4C77-9DC7-B67A0E64A2B2}" destId="{81F1019A-83DA-48D3-8322-A88FEED3952A}" srcOrd="1" destOrd="0" presId="urn:microsoft.com/office/officeart/2005/8/layout/hierarchy3"/>
    <dgm:cxn modelId="{5B2B2B62-51D8-4A6B-8F44-F1702D1BC57B}" type="presParOf" srcId="{EFEA0756-8072-44B8-89E9-4EF7650DF252}" destId="{64D63FF2-1D53-4C1F-AC6D-18047060D3B4}" srcOrd="1" destOrd="0" presId="urn:microsoft.com/office/officeart/2005/8/layout/hierarchy3"/>
    <dgm:cxn modelId="{72A8F3A5-32CE-4215-B482-78F9B790AE31}" type="presParOf" srcId="{64D63FF2-1D53-4C1F-AC6D-18047060D3B4}" destId="{C043D22E-0B9B-4C65-AD2C-4465F7BC4831}" srcOrd="0" destOrd="0" presId="urn:microsoft.com/office/officeart/2005/8/layout/hierarchy3"/>
    <dgm:cxn modelId="{26B63664-8C7B-48EE-89CB-877BB124A3DE}" type="presParOf" srcId="{64D63FF2-1D53-4C1F-AC6D-18047060D3B4}" destId="{62833C64-E0EC-4204-84EE-8236C66C927E}" srcOrd="1" destOrd="0" presId="urn:microsoft.com/office/officeart/2005/8/layout/hierarchy3"/>
    <dgm:cxn modelId="{A5F81DB7-14C4-40DD-B9D7-1AE51626F9BB}" type="presParOf" srcId="{64D63FF2-1D53-4C1F-AC6D-18047060D3B4}" destId="{647F404B-951B-415A-B058-EB329516CD72}" srcOrd="2" destOrd="0" presId="urn:microsoft.com/office/officeart/2005/8/layout/hierarchy3"/>
    <dgm:cxn modelId="{3E334968-D7B7-45BB-A78E-2D233891ADB2}" type="presParOf" srcId="{64D63FF2-1D53-4C1F-AC6D-18047060D3B4}" destId="{4239FF3D-E6EB-4731-B5D4-0166B73566FE}" srcOrd="3" destOrd="0" presId="urn:microsoft.com/office/officeart/2005/8/layout/hierarchy3"/>
    <dgm:cxn modelId="{A1912508-368E-4A76-A11C-C29138E14B1F}" type="presParOf" srcId="{64D63FF2-1D53-4C1F-AC6D-18047060D3B4}" destId="{CDB8879A-67CC-401E-8D74-040AE75EBFCB}" srcOrd="4" destOrd="0" presId="urn:microsoft.com/office/officeart/2005/8/layout/hierarchy3"/>
    <dgm:cxn modelId="{09EF3538-BA6E-4C08-A5AA-3D4426D9FAF2}" type="presParOf" srcId="{64D63FF2-1D53-4C1F-AC6D-18047060D3B4}" destId="{E2B5F2F6-C9A2-4E77-9FD1-5E10EDA8AD5B}" srcOrd="5" destOrd="0" presId="urn:microsoft.com/office/officeart/2005/8/layout/hierarchy3"/>
    <dgm:cxn modelId="{741CD0A6-7153-48D2-8252-D697B56C6FED}" type="presParOf" srcId="{A52EFD73-3881-40CB-B614-F313862B461B}" destId="{28C349EC-27BC-41AA-B364-CB5B5117E890}" srcOrd="1" destOrd="0" presId="urn:microsoft.com/office/officeart/2005/8/layout/hierarchy3"/>
    <dgm:cxn modelId="{B5505D93-6823-40B5-831C-82E2BD9EB552}" type="presParOf" srcId="{28C349EC-27BC-41AA-B364-CB5B5117E890}" destId="{00B79F4A-0AB8-4507-8A8D-6281E710DF6B}" srcOrd="0" destOrd="0" presId="urn:microsoft.com/office/officeart/2005/8/layout/hierarchy3"/>
    <dgm:cxn modelId="{FA4B22E6-D6A0-4A3E-A2A4-D6FF182460B3}" type="presParOf" srcId="{00B79F4A-0AB8-4507-8A8D-6281E710DF6B}" destId="{872B8CFD-F60C-4776-BB0E-AE5FE5A37E42}" srcOrd="0" destOrd="0" presId="urn:microsoft.com/office/officeart/2005/8/layout/hierarchy3"/>
    <dgm:cxn modelId="{B0B24C10-2BFB-41A6-927F-BBA4B9937CF7}" type="presParOf" srcId="{00B79F4A-0AB8-4507-8A8D-6281E710DF6B}" destId="{24FC8D2A-00CD-4D4D-9B4E-143F4C05CAED}" srcOrd="1" destOrd="0" presId="urn:microsoft.com/office/officeart/2005/8/layout/hierarchy3"/>
    <dgm:cxn modelId="{775838B6-C035-413F-926D-5FC57706B981}" type="presParOf" srcId="{28C349EC-27BC-41AA-B364-CB5B5117E890}" destId="{74A4F328-BB0F-4F68-A7EC-D015455FFFD6}" srcOrd="1" destOrd="0" presId="urn:microsoft.com/office/officeart/2005/8/layout/hierarchy3"/>
    <dgm:cxn modelId="{FE713190-02C8-4C1C-A600-DF70BAD766F0}" type="presParOf" srcId="{74A4F328-BB0F-4F68-A7EC-D015455FFFD6}" destId="{552D8554-E55B-49DF-A6D0-19855EA30409}" srcOrd="0" destOrd="0" presId="urn:microsoft.com/office/officeart/2005/8/layout/hierarchy3"/>
    <dgm:cxn modelId="{1C80305F-C273-4675-82A6-8A8F72796F47}" type="presParOf" srcId="{74A4F328-BB0F-4F68-A7EC-D015455FFFD6}" destId="{AEF2BE39-C7D9-4E27-92BF-D1C593DD3F59}" srcOrd="1" destOrd="0" presId="urn:microsoft.com/office/officeart/2005/8/layout/hierarchy3"/>
    <dgm:cxn modelId="{FA781ECE-CB0B-41D1-8BEB-B22CBAE40463}" type="presParOf" srcId="{74A4F328-BB0F-4F68-A7EC-D015455FFFD6}" destId="{076959DE-A82F-4E6F-AFE0-282B5EBE646F}" srcOrd="2" destOrd="0" presId="urn:microsoft.com/office/officeart/2005/8/layout/hierarchy3"/>
    <dgm:cxn modelId="{9EA15CE9-DE8B-47DF-B918-8FF876F9E5AD}" type="presParOf" srcId="{74A4F328-BB0F-4F68-A7EC-D015455FFFD6}" destId="{CF7098D8-6362-421F-9C12-F9F3AFE179F8}" srcOrd="3" destOrd="0" presId="urn:microsoft.com/office/officeart/2005/8/layout/hierarchy3"/>
    <dgm:cxn modelId="{3E7B1841-A8AE-4C99-BD08-371BDBE1B8A2}" type="presParOf" srcId="{74A4F328-BB0F-4F68-A7EC-D015455FFFD6}" destId="{B99B82E1-74A9-4ADC-BE1E-897D61232547}" srcOrd="4" destOrd="0" presId="urn:microsoft.com/office/officeart/2005/8/layout/hierarchy3"/>
    <dgm:cxn modelId="{B594D076-628B-470B-8D76-2C559BCBAB02}" type="presParOf" srcId="{74A4F328-BB0F-4F68-A7EC-D015455FFFD6}" destId="{06DDD3C0-F867-43DB-93E8-01AF57546EB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9C63A-7B94-4360-98ED-6FADBD7E393E}">
      <dsp:nvSpPr>
        <dsp:cNvPr id="0" name=""/>
        <dsp:cNvSpPr/>
      </dsp:nvSpPr>
      <dsp:spPr>
        <a:xfrm>
          <a:off x="429" y="100679"/>
          <a:ext cx="4704142" cy="144542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Утверждены формы </a:t>
          </a:r>
          <a:r>
            <a:rPr lang="ru-RU" sz="1800" b="1" u="sng" kern="1200" dirty="0" smtClean="0">
              <a:solidFill>
                <a:schemeClr val="bg1"/>
              </a:solidFill>
            </a:rPr>
            <a:t>ПРОВЕРОЧНЫХ ЛИСТОВ </a:t>
          </a:r>
          <a:r>
            <a:rPr lang="ru-RU" sz="1800" b="1" kern="1200" dirty="0" smtClean="0">
              <a:solidFill>
                <a:schemeClr val="bg1"/>
              </a:solidFill>
            </a:rPr>
            <a:t>(списки контрольных вопросов, ответы на которые свидетельствуют о соблюдении или несоблюдении контролируемым лицом обязательных требований</a:t>
          </a:r>
          <a:r>
            <a:rPr lang="ru-RU" sz="1600" b="1" kern="1200" dirty="0" smtClean="0">
              <a:solidFill>
                <a:schemeClr val="bg1"/>
              </a:solidFill>
            </a:rPr>
            <a:t>) :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2764" y="143014"/>
        <a:ext cx="4619472" cy="1360753"/>
      </dsp:txXfrm>
    </dsp:sp>
    <dsp:sp modelId="{C043D22E-0B9B-4C65-AD2C-4465F7BC4831}">
      <dsp:nvSpPr>
        <dsp:cNvPr id="0" name=""/>
        <dsp:cNvSpPr/>
      </dsp:nvSpPr>
      <dsp:spPr>
        <a:xfrm>
          <a:off x="470844" y="1546103"/>
          <a:ext cx="470414" cy="77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425"/>
              </a:lnTo>
              <a:lnTo>
                <a:pt x="470414" y="775425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33C64-E0EC-4204-84EE-8236C66C927E}">
      <dsp:nvSpPr>
        <dsp:cNvPr id="0" name=""/>
        <dsp:cNvSpPr/>
      </dsp:nvSpPr>
      <dsp:spPr>
        <a:xfrm>
          <a:off x="941258" y="1804578"/>
          <a:ext cx="4346797" cy="1033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prstClr val="black"/>
              </a:solidFill>
            </a:rPr>
            <a:t>Приказ Роспотребнадзора </a:t>
          </a:r>
          <a:r>
            <a:rPr lang="ru-RU" sz="2000" b="0" kern="1200" dirty="0" smtClean="0"/>
            <a:t>от 24 декабря 2021 г. N 807 </a:t>
          </a:r>
          <a:r>
            <a:rPr lang="ru-RU" sz="2000" b="0" kern="1200" dirty="0" smtClean="0">
              <a:solidFill>
                <a:prstClr val="black"/>
              </a:solidFill>
            </a:rPr>
            <a:t>(утверждены 16 форм проверочных листов)</a:t>
          </a:r>
          <a:r>
            <a:rPr lang="ru-RU" sz="2000" b="0" kern="1200" dirty="0" smtClean="0"/>
            <a:t> </a:t>
          </a:r>
          <a:endParaRPr lang="ru-RU" sz="2000" b="0" kern="1200" dirty="0"/>
        </a:p>
      </dsp:txBody>
      <dsp:txXfrm>
        <a:off x="971540" y="1834860"/>
        <a:ext cx="4286233" cy="973336"/>
      </dsp:txXfrm>
    </dsp:sp>
    <dsp:sp modelId="{647F404B-951B-415A-B058-EB329516CD72}">
      <dsp:nvSpPr>
        <dsp:cNvPr id="0" name=""/>
        <dsp:cNvSpPr/>
      </dsp:nvSpPr>
      <dsp:spPr>
        <a:xfrm>
          <a:off x="470844" y="1546103"/>
          <a:ext cx="470414" cy="206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800"/>
              </a:lnTo>
              <a:lnTo>
                <a:pt x="470414" y="2067800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9FF3D-E6EB-4731-B5D4-0166B73566FE}">
      <dsp:nvSpPr>
        <dsp:cNvPr id="0" name=""/>
        <dsp:cNvSpPr/>
      </dsp:nvSpPr>
      <dsp:spPr>
        <a:xfrm>
          <a:off x="941258" y="3096953"/>
          <a:ext cx="4335797" cy="1033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prstClr val="black"/>
              </a:solidFill>
            </a:rPr>
            <a:t>Приказ Роспотребнадзора от 24 декабря 2021 г. N 808 (утверждены 6 форм проверочных листов)</a:t>
          </a:r>
          <a:endParaRPr lang="ru-RU" sz="2000" b="0" kern="1200" dirty="0"/>
        </a:p>
      </dsp:txBody>
      <dsp:txXfrm>
        <a:off x="971540" y="3127235"/>
        <a:ext cx="4275233" cy="973336"/>
      </dsp:txXfrm>
    </dsp:sp>
    <dsp:sp modelId="{CDB8879A-67CC-401E-8D74-040AE75EBFCB}">
      <dsp:nvSpPr>
        <dsp:cNvPr id="0" name=""/>
        <dsp:cNvSpPr/>
      </dsp:nvSpPr>
      <dsp:spPr>
        <a:xfrm>
          <a:off x="470844" y="1546103"/>
          <a:ext cx="470414" cy="3360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0175"/>
              </a:lnTo>
              <a:lnTo>
                <a:pt x="470414" y="3360175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5F2F6-C9A2-4E77-9FD1-5E10EDA8AD5B}">
      <dsp:nvSpPr>
        <dsp:cNvPr id="0" name=""/>
        <dsp:cNvSpPr/>
      </dsp:nvSpPr>
      <dsp:spPr>
        <a:xfrm>
          <a:off x="941258" y="4389328"/>
          <a:ext cx="4318659" cy="1033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900" kern="1200" dirty="0"/>
        </a:p>
      </dsp:txBody>
      <dsp:txXfrm>
        <a:off x="971540" y="4419610"/>
        <a:ext cx="4258095" cy="973336"/>
      </dsp:txXfrm>
    </dsp:sp>
    <dsp:sp modelId="{872B8CFD-F60C-4776-BB0E-AE5FE5A37E42}">
      <dsp:nvSpPr>
        <dsp:cNvPr id="0" name=""/>
        <dsp:cNvSpPr/>
      </dsp:nvSpPr>
      <dsp:spPr>
        <a:xfrm>
          <a:off x="5221522" y="100679"/>
          <a:ext cx="5293672" cy="145573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Утверждены формы ОЦЕНОЧНЫХ ЛИСТОВ, в соответствии с которыми проводится оценка соответствия соискателя лицензии или лицензиата лицензионным требованиям при осуществлении деятельности:</a:t>
          </a:r>
        </a:p>
      </dsp:txBody>
      <dsp:txXfrm>
        <a:off x="5264159" y="143316"/>
        <a:ext cx="5208398" cy="1370457"/>
      </dsp:txXfrm>
    </dsp:sp>
    <dsp:sp modelId="{552D8554-E55B-49DF-A6D0-19855EA30409}">
      <dsp:nvSpPr>
        <dsp:cNvPr id="0" name=""/>
        <dsp:cNvSpPr/>
      </dsp:nvSpPr>
      <dsp:spPr>
        <a:xfrm>
          <a:off x="5750889" y="1556411"/>
          <a:ext cx="447482" cy="89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0084"/>
              </a:lnTo>
              <a:lnTo>
                <a:pt x="447482" y="890084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2BE39-C7D9-4E27-92BF-D1C593DD3F59}">
      <dsp:nvSpPr>
        <dsp:cNvPr id="0" name=""/>
        <dsp:cNvSpPr/>
      </dsp:nvSpPr>
      <dsp:spPr>
        <a:xfrm>
          <a:off x="6198372" y="1798509"/>
          <a:ext cx="5337572" cy="1295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Приказ Роспотребнадзора </a:t>
          </a:r>
          <a:r>
            <a:rPr lang="ru-RU" sz="1600" b="0" kern="1200" dirty="0" smtClean="0">
              <a:solidFill>
                <a:srgbClr val="C00000"/>
              </a:solidFill>
            </a:rPr>
            <a:t>от 07 апреля 2023 г. N 182</a:t>
          </a:r>
          <a:r>
            <a:rPr lang="ru-RU" sz="1600" b="0" kern="1200" dirty="0" smtClean="0">
              <a:solidFill>
                <a:schemeClr val="tx1"/>
              </a:solidFill>
            </a:rPr>
            <a:t> (утверждена форма оценочного листа  оценки деятельности в области использования ИИИ, включающего 20 вопросов, отражающих содержание лицензионных требований) </a:t>
          </a:r>
          <a:endParaRPr lang="ru-RU" sz="1600" b="0" kern="1200" dirty="0"/>
        </a:p>
      </dsp:txBody>
      <dsp:txXfrm>
        <a:off x="6236330" y="1836467"/>
        <a:ext cx="5261656" cy="1220057"/>
      </dsp:txXfrm>
    </dsp:sp>
    <dsp:sp modelId="{076959DE-A82F-4E6F-AFE0-282B5EBE646F}">
      <dsp:nvSpPr>
        <dsp:cNvPr id="0" name=""/>
        <dsp:cNvSpPr/>
      </dsp:nvSpPr>
      <dsp:spPr>
        <a:xfrm>
          <a:off x="5750889" y="1556411"/>
          <a:ext cx="469500" cy="2382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938"/>
              </a:lnTo>
              <a:lnTo>
                <a:pt x="469500" y="2382938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098D8-6362-421F-9C12-F9F3AFE179F8}">
      <dsp:nvSpPr>
        <dsp:cNvPr id="0" name=""/>
        <dsp:cNvSpPr/>
      </dsp:nvSpPr>
      <dsp:spPr>
        <a:xfrm>
          <a:off x="6220390" y="3244346"/>
          <a:ext cx="5319673" cy="1390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Приказ Роспотребнадзора </a:t>
          </a:r>
          <a:r>
            <a:rPr lang="ru-RU" sz="1600" b="0" kern="1200" dirty="0" smtClean="0">
              <a:solidFill>
                <a:srgbClr val="C00000"/>
              </a:solidFill>
            </a:rPr>
            <a:t>от 07 апреля 2023 г. N 183 </a:t>
          </a:r>
          <a:r>
            <a:rPr lang="ru-RU" sz="1600" b="0" kern="1200" dirty="0" smtClean="0">
              <a:solidFill>
                <a:schemeClr val="tx1"/>
              </a:solidFill>
            </a:rPr>
            <a:t>(утверждена форма оценочного листа  оценки деятельности в области использования ВИЗ и ГИМО, включающего 7 вопросов, отражающих содержание лицензионных требований</a:t>
          </a:r>
          <a:endParaRPr lang="ru-RU" sz="1600" b="0" kern="1200" dirty="0"/>
        </a:p>
      </dsp:txBody>
      <dsp:txXfrm>
        <a:off x="6261102" y="3285058"/>
        <a:ext cx="5238249" cy="1308582"/>
      </dsp:txXfrm>
    </dsp:sp>
    <dsp:sp modelId="{B99B82E1-74A9-4ADC-BE1E-897D61232547}">
      <dsp:nvSpPr>
        <dsp:cNvPr id="0" name=""/>
        <dsp:cNvSpPr/>
      </dsp:nvSpPr>
      <dsp:spPr>
        <a:xfrm>
          <a:off x="5750889" y="1556411"/>
          <a:ext cx="537737" cy="3864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4279"/>
              </a:lnTo>
              <a:lnTo>
                <a:pt x="537737" y="3864279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DD3C0-F867-43DB-93E8-01AF57546EBC}">
      <dsp:nvSpPr>
        <dsp:cNvPr id="0" name=""/>
        <dsp:cNvSpPr/>
      </dsp:nvSpPr>
      <dsp:spPr>
        <a:xfrm>
          <a:off x="6288627" y="4788869"/>
          <a:ext cx="5253056" cy="1263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0" kern="1200" dirty="0" smtClean="0">
              <a:solidFill>
                <a:schemeClr val="tx1"/>
              </a:solidFill>
            </a:rPr>
            <a:t>Приказ Роспотребнадзора </a:t>
          </a:r>
          <a:r>
            <a:rPr lang="ru-RU" sz="1650" kern="1200" dirty="0" smtClean="0">
              <a:solidFill>
                <a:srgbClr val="C00000"/>
              </a:solidFill>
            </a:rPr>
            <a:t>от 18.07.2024 № 555</a:t>
          </a:r>
          <a:r>
            <a:rPr lang="ru-RU" sz="1650" b="0" kern="1200" dirty="0" smtClean="0">
              <a:solidFill>
                <a:srgbClr val="C00000"/>
              </a:solidFill>
            </a:rPr>
            <a:t> </a:t>
          </a:r>
          <a:r>
            <a:rPr lang="ru-RU" sz="1650" b="0" kern="1200" dirty="0" smtClean="0">
              <a:solidFill>
                <a:schemeClr val="tx1"/>
              </a:solidFill>
            </a:rPr>
            <a:t>(утверждена форма оценочного листа  оценки деятельности </a:t>
          </a:r>
          <a:r>
            <a:rPr lang="ru-RU" sz="1650" kern="1200" dirty="0" smtClean="0"/>
            <a:t>по оказанию услуг по дезинфекции, дезинсекции и дератизации</a:t>
          </a:r>
          <a:r>
            <a:rPr lang="ru-RU" sz="1650" b="0" kern="1200" dirty="0" smtClean="0">
              <a:solidFill>
                <a:schemeClr val="tx1"/>
              </a:solidFill>
            </a:rPr>
            <a:t>, включающего 10 вопросов, отражающих содержание лицензионных требований</a:t>
          </a:r>
          <a:endParaRPr lang="ru-RU" sz="1650" kern="1200" dirty="0">
            <a:solidFill>
              <a:srgbClr val="C00000"/>
            </a:solidFill>
          </a:endParaRPr>
        </a:p>
      </dsp:txBody>
      <dsp:txXfrm>
        <a:off x="6325638" y="4825880"/>
        <a:ext cx="5179034" cy="118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4170D-F505-48EA-B426-5802143900D1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7D2C0-CC8E-4CE3-9188-0AB8EDF07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2016 году реформирование контрольно-надзорной деятельности на системном уровне перешло от стадии обсуждений к подготовке практических документов и осуществления конкретных шагов по изменению системы государственного контроля.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Реформа идет на фоне всемерной поддержки со стороны  Правительства бизнеса с ориентацией деятельности хозяйствующий субъектов на расширение импортозамещения, повышение конкурентоспособности, снижение всех видов издержек.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/>
              <a:t>Поставленная еще в 2010-2011 годах  задача перехода на новую модель надзора была законодательно закреплена статьей 8.1 «Применение риск-ориентированного подхода при организации государственного контроля (надзора)», введенной  13.07.2015 г. в федеральный закон от 26.12.2008 № 294  «О защите прав юридических лиц и индивидуальных предпринимателей при осуществлении государственного контроля (надзора) и муниципального контроля (надзора)». Закон установил, что выбор интенсивности (формы, продолжительности, периодичности)  проведения мероприятий по контролю и профилактике нарушения обязательных требований определяется отнесением деятельности юридического лица (ЮЛ), индивидуального предпринимателя (ИП) и/или используемых ими производственных объектов к определенной категории риска либо определенному классу (категории) опасности. 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Отнесение к определенному классу (категории) опасности осуществляется с учетом тяжести</a:t>
            </a:r>
            <a:r>
              <a:rPr lang="ru-RU" altLang="ru-RU" sz="1400" smtClean="0">
                <a:latin typeface="Times New Roman" panose="02020603050405020304" pitchFamily="18" charset="0"/>
              </a:rPr>
              <a:t> потенциальных негативных последствий возможного несоблюдения юридическими лицами, индивидуальными предпринимателями обязательных требований, </a:t>
            </a:r>
            <a:r>
              <a:rPr lang="ru-RU" altLang="ru-RU" sz="1400" smtClean="0">
                <a:solidFill>
                  <a:srgbClr val="800000"/>
                </a:solidFill>
                <a:latin typeface="Times New Roman" panose="02020603050405020304" pitchFamily="18" charset="0"/>
              </a:rPr>
              <a:t>а к определенной категории риска - также с учетом оценки вероятности несоблюдения соответствующих обязательных требований.</a:t>
            </a:r>
          </a:p>
          <a:p>
            <a:pPr marL="228600" indent="-228600">
              <a:lnSpc>
                <a:spcPct val="90000"/>
              </a:lnSpc>
            </a:pPr>
            <a:r>
              <a:rPr lang="ru-RU" altLang="ru-RU" sz="1400" smtClean="0">
                <a:latin typeface="Times New Roman" panose="02020603050405020304" pitchFamily="18" charset="0"/>
              </a:rPr>
              <a:t>Критерии отнесения деятельности юридических лиц, индивидуальных предпринимателей и (или) используемых ими производственных объектов к определенной категории риска либо определенному классу (категории) опасности определяются Правительством Российской Федерации, если такие критерии не установлены федеральным законом.</a:t>
            </a:r>
          </a:p>
          <a:p>
            <a:pPr marL="228600" indent="-228600" algn="just" eaLnBrk="1" hangingPunct="1">
              <a:spcBef>
                <a:spcPct val="0"/>
              </a:spcBef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BBD975D-E7B2-4EEB-A835-AD67151261C6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8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Вместе с тем, следует напомнить, что расчет риска – и установление категории риска по расчетным данным  является только первым шагом к планированию надзорных мероприятий </a:t>
            </a:r>
          </a:p>
          <a:p>
            <a:pPr>
              <a:defRPr/>
            </a:pPr>
            <a:r>
              <a:rPr lang="ru-RU" dirty="0" smtClean="0"/>
              <a:t>Постановление 806  определяет, что Объекты государственного надзора, подлежащие отнесению к категориям высокого, значительного, среднего, умеренного и низкого рисков, подлежат отнесению к категориям чрезвычайно высокого, высокого, значительного, среднего и умеренного рисков соответственно при наличии вступивших в законную силу в течение последних 3 лет на дату принятия решения об отнесении объекта государственного надзора к категории риска:</a:t>
            </a:r>
          </a:p>
          <a:p>
            <a:pPr>
              <a:defRPr/>
            </a:pPr>
            <a:r>
              <a:rPr lang="ru-RU" dirty="0" smtClean="0"/>
              <a:t>- 2 постановлений и более по делу об административном правонарушении с назначением административного наказания, за исключением административного наказания в виде предупреждения, юридическому лицу, его должностным лицам или индивидуальному предпринимателю за совершение административного правонарушения, вынесенного должностными лицами Федеральной службы по надзору в сфере защиты прав потребителей и благополучия человека, должностными лицами Федерального медико-биологического агентства или судом на основании протокола об административном правонарушении, составленного должностными лицами указанных органов;</a:t>
            </a:r>
          </a:p>
          <a:p>
            <a:pPr>
              <a:defRPr/>
            </a:pPr>
            <a:r>
              <a:rPr lang="ru-RU" dirty="0" smtClean="0"/>
              <a:t>- решения о приостановлении и (или) об аннулировании лицензии на осуществление деятельности в области использования возбудителей инфекционных заболеваний человека и животных (за исключением случая, если указанная деятельность осуществляется в медицинских целях) и генно-инженерно-модифицированных организмов III и IV степеней потенциальной опасности, осуществляемой в замкнутых системах, а также лицензии на осуществление деятельности в области использования источников ионизирующего излучения (генерирующих) (за исключением случая, если эти источники используются в медицинской деятельности).</a:t>
            </a:r>
            <a:endParaRPr lang="ru-RU" dirty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8ADA30-C8AA-4EFA-9CEE-154F4EF41B91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7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Объекты государственного надзора, подлежащие отнесению к категориям высокого, значительного, среднего и умеренного рисков, подлежат отнесению к категориям значительного, среднего, умеренного и низкого рисков соответственно при отсутствии при последней проверке юридического лица или индивидуального предпринимателя в отношении указанных объектов государственного надзора предписаний об устранении нарушений обязательных требований санитарно-эпидемиологического законодательства Российской Федерации.</a:t>
            </a:r>
          </a:p>
          <a:p>
            <a:r>
              <a:rPr lang="ru-RU" altLang="ru-RU" smtClean="0"/>
              <a:t>Таким образом, методические подходы предполагают всемерное стимулирование хозяйствующих объектов к повышению степени социальной ответственности и соблюдению обязательных требований санитарного законодательства. </a:t>
            </a:r>
          </a:p>
          <a:p>
            <a:r>
              <a:rPr lang="ru-RU" altLang="ru-RU" smtClean="0"/>
              <a:t>Объекты шестой категории, равно как и прочие, подпадают при установленных основаниях под внеплановые проверки, что позволяет осуществлять достаточный контроль и в отношении  данных объектов. </a:t>
            </a:r>
          </a:p>
          <a:p>
            <a:r>
              <a:rPr lang="ru-RU" altLang="ru-RU" smtClean="0"/>
              <a:t>Объекты государственного контроля, которым не присвоены определенные категории риска, считаются отнесенными к низшей  категории риска 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B3BA0A-4406-4673-967E-E6B9EFE32984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3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321" y="4343218"/>
            <a:ext cx="5487360" cy="4115164"/>
          </a:xfrm>
          <a:prstGeom prst="rect">
            <a:avLst/>
          </a:prstGeom>
          <a:noFill/>
          <a:ln>
            <a:noFill/>
          </a:ln>
        </p:spPr>
        <p:txBody>
          <a:bodyPr wrap="square" lIns="91392" tIns="91392" rIns="91392" bIns="91392" anchor="t" anchorCtr="0">
            <a:noAutofit/>
          </a:bodyPr>
          <a:lstStyle/>
          <a:p>
            <a:pPr indent="0">
              <a:buSzPct val="25000"/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6766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22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252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966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78668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828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931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128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78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03970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3878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8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076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766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15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57172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5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5" y="393860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685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840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8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92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22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627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68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70060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5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585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08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0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6976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7396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53108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464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705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744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15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8433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5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5" y="393860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0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034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023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8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30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4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292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313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241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205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25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543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0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03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950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391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248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97E83-C39D-474B-9141-D32669D5D3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30EB-66FB-48CB-A1F4-010520EF3F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CACD-696E-4D6F-A59B-F7E9260DFF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B0F4-ECD1-45E9-83BE-F3A8DAA200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48186-B937-4F2A-8664-2FC8953071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DB8A1-154C-4223-8438-73DD148C7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DC14-D769-4195-9C69-6FB7A9E9ACF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29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CB17-9344-4EA6-B079-3BFB2EEC8E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6363-8003-47C5-B014-2789311C31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D41D-DDFC-40FD-8FB9-624E8837F3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E453-0103-4FA4-8D7F-78D239A620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403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643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4418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287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696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808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8641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809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9F09E-2480-49AA-A128-9280A1BB4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0949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" y="2438402"/>
            <a:ext cx="12012084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2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2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2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2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1C1C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1C1C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 b="1">
                <a:solidFill>
                  <a:srgbClr val="1C1C1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4BA301-27FA-4231-8F3A-0107B7CDE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8D441C-A3E1-47E6-B96F-C31930C1E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2B858B-AF14-4A7E-8DCB-5A6B630BF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6920" y="2017713"/>
            <a:ext cx="5080000" cy="4114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60121" y="2017713"/>
            <a:ext cx="5080000" cy="41148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598748-13C7-416E-B795-65C25C018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C91417-033E-4C3B-9BA4-C0DF58197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DD82FC-96E0-4B45-80FD-364404D6D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B2E7E5-C65F-49DD-AA30-F6F8E72CA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50B0EC-F993-4A44-AFC5-3B18EBAB9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90230-1AA9-4A74-AAA5-C372AFBFC8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329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12"/>
            <a:ext cx="7315200" cy="566739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15A8C9-4B70-4B42-9339-030A70F6D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1F3ABA-C362-4370-B677-AF78D5556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38736" y="617542"/>
            <a:ext cx="2601383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34598" y="617542"/>
            <a:ext cx="7600949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60150E-30E8-4DC6-8CB9-555171D60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7" y="617539"/>
            <a:ext cx="103907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B29500-758E-46C0-9171-FAD701985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22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7740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668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715408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5779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4614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78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ECA71-14D9-409C-A81F-F049E7792C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8838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7034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94515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9779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240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831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0924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15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074088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5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5" y="393860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1048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9440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8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20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0A409-41A8-4396-94D9-21123F5004B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0204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09CA0-4F86-43B4-9B48-B69422E85F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9984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13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13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951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65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35E1-F214-4E1E-B359-09B4761317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6796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755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95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0" marR="0" lvl="0" indent="0" algn="ctr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ctr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ctr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99597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391077" marR="0" lvl="0" indent="14484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21727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391077" marR="0" lvl="0" indent="14484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21727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14694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b" anchorCtr="0"/>
          <a:lstStyle>
            <a:lvl1pPr marL="0" marR="0" lvl="0" indent="0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01" y="2174876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391077" marR="0" lvl="0" indent="-43453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36211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3369" y="1535114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b" anchorCtr="0"/>
          <a:lstStyle>
            <a:lvl1pPr marL="0" marR="0" lvl="0" indent="0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3369" y="2174876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391077" marR="0" lvl="0" indent="-43453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-36211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0" algn="l" rtl="0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-28969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35121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50124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12248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4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391077" marR="0" lvl="0" indent="72422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79664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86906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01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0" marR="0" lvl="0" indent="0" algn="l" rtl="0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27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39681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0" marR="0" lvl="0" indent="0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0" marR="0" lvl="0" indent="0" algn="l" rtl="0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27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01411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21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391077" marR="0" lvl="0" indent="72422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79664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86906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3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59772-2889-48F5-9892-3CE5A77223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8341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1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41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391077" marR="0" lvl="0" indent="72422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79664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86906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414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5485D-7F40-405F-8869-EC798CCF18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078E-16AB-4ABD-A38D-279F49A832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34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64A41-2E1C-4CA2-869F-FC681B137F3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1C138-29A4-486E-A7E1-2D35DA3ED3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4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56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22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67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88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2313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4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19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17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64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510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1262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5930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69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93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16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15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7286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5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5" y="393860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3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75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42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8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64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22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77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66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7154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57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46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78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7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94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60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977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2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83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09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15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0740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5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5" y="393860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10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944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8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20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22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165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93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3716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63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48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00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8754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81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99371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86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389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15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91397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5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5" y="393860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83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8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94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astochka\Desktop\ТС\ТС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2" y="0"/>
            <a:ext cx="1136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 descr="Светлый диагональный 2"/>
          <p:cNvSpPr>
            <a:spLocks noChangeArrowheads="1"/>
          </p:cNvSpPr>
          <p:nvPr userDrawn="1"/>
        </p:nvSpPr>
        <p:spPr bwMode="auto">
          <a:xfrm>
            <a:off x="571502" y="2663828"/>
            <a:ext cx="10860617" cy="1285875"/>
          </a:xfrm>
          <a:prstGeom prst="rect">
            <a:avLst/>
          </a:prstGeom>
          <a:pattFill prst="ltUpDiag">
            <a:fgClr>
              <a:srgbClr val="FF9999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sp>
        <p:nvSpPr>
          <p:cNvPr id="4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294222" y="600075"/>
            <a:ext cx="11521016" cy="100330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469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18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5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52382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4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11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13" y="1535116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13" y="2174879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85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8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722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525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46120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73905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1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87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9"/>
            <a:ext cx="2743201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190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96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15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58806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5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5" y="393860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098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8" y="188916"/>
            <a:ext cx="9889067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4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5" y="160021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011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39188" y="188913"/>
            <a:ext cx="11343216" cy="593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6.xml"/><Relationship Id="rId10" Type="http://schemas.openxmlformats.org/officeDocument/2006/relationships/theme" Target="../theme/theme24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8" y="188914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78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B85ACD-8222-4CB0-A068-798E002FFF10}" type="slidenum">
              <a:rPr lang="ru-RU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5124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42875"/>
            <a:ext cx="11906251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7" y="188914"/>
            <a:ext cx="988906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5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AE353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76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8" y="188914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78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0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1066806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721800" y="1520831"/>
            <a:ext cx="563033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1214980" y="1520831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69337" y="1447813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1016013" y="9906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590565" y="1781176"/>
            <a:ext cx="10968567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21917" tIns="60958" rIns="121917" bIns="60958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2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7" y="617539"/>
            <a:ext cx="103907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900" b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900" b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900" b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A24A2F6-43E2-4C5A-A3EE-1DAE1ADCDC99}" type="slidenum">
              <a:rPr lang="ru-RU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900" b="1">
          <a:solidFill>
            <a:schemeClr val="tx2"/>
          </a:solidFill>
          <a:latin typeface="Arial" charset="0"/>
        </a:defRPr>
      </a:lvl9pPr>
    </p:titleStyle>
    <p:bodyStyle>
      <a:lvl1pPr marL="455073" indent="-45507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8459" indent="-3788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700">
          <a:solidFill>
            <a:schemeClr val="tx1"/>
          </a:solidFill>
          <a:latin typeface="+mn-lt"/>
        </a:defRPr>
      </a:lvl2pPr>
      <a:lvl3pPr marL="1521846" indent="-30267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1431" indent="-30267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4pPr>
      <a:lvl5pPr marL="2741015" indent="-3026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4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88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8" y="188916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6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549B-C07D-4169-8F90-8E297ED638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1887-8509-431F-A9BF-DB0F96EE99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104270" rIns="104270" bIns="104270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599" y="6356352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wrap="square" lIns="104270" tIns="52121" rIns="104270" bIns="52121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ru-RU" sz="14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ru-RU" sz="14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4497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EDC80-1825-43A1-A88A-A36BA8D0A4A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54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4100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1190625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8" y="188914"/>
            <a:ext cx="988906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484717" y="6432550"/>
            <a:ext cx="11707283" cy="71438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tint val="7921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028" name="Rectangle 16" descr="Светлый диагональный 2"/>
          <p:cNvSpPr>
            <a:spLocks noChangeArrowheads="1"/>
          </p:cNvSpPr>
          <p:nvPr userDrawn="1"/>
        </p:nvSpPr>
        <p:spPr bwMode="auto">
          <a:xfrm>
            <a:off x="0" y="6494478"/>
            <a:ext cx="12192000" cy="363537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6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4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88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8" y="188916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4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88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8" y="188916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6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4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88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8" y="188916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1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4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88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8" y="188916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0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4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88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8" y="188916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1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6" descr="Светлый диагональный 2"/>
          <p:cNvSpPr>
            <a:spLocks noChangeArrowheads="1"/>
          </p:cNvSpPr>
          <p:nvPr/>
        </p:nvSpPr>
        <p:spPr bwMode="auto">
          <a:xfrm>
            <a:off x="1" y="6572254"/>
            <a:ext cx="10001251" cy="214313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7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6429375"/>
            <a:ext cx="11715749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 descr="Светлый диагональный 2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pattFill prst="lt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>
            <a:noFill/>
          </a:ln>
          <a:extLst/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b="0" smtClean="0">
              <a:solidFill>
                <a:srgbClr val="000000"/>
              </a:solidFill>
            </a:endParaRPr>
          </a:p>
        </p:txBody>
      </p:sp>
      <p:pic>
        <p:nvPicPr>
          <p:cNvPr id="1029" name="Picture 5" descr="C:\Users\lastochka\Desktop\ТС\ТС1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88"/>
            <a:ext cx="11906251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39198" y="188916"/>
            <a:ext cx="988906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1326289" y="6518275"/>
            <a:ext cx="8657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7BABE8-B325-479F-A3BD-A62FD43EEE4C}" type="slidenum">
              <a:rPr lang="ru-RU" altLang="ru-RU" sz="1000" b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z="1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q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6F57036B2A20A0788A1000526A7B281BF0BC2E51448786082128584A8BBB5AF111EC99513E302E62659203AF4E4366CCCA59B8015DC1812a52B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5.xml"/><Relationship Id="rId4" Type="http://schemas.openxmlformats.org/officeDocument/2006/relationships/hyperlink" Target="consultantplus://offline/ref=06F57036B2A20A0788A1000526A7B281BF0BC2E51448786082128584A8BBB5AF111EC99513E301E72459203AF4E4366CCCA59B8015DC1812a52BH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B48F8DC17094E006FCD89C0E967BE42BB815FB04A6571D74B8308F2D505216CD4FF68F40542CC8E7BD78729CFE179E1503E72C329C5FD60iBy5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7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B48F8DC17094E006FCD89C0E967BE42BB815FB04A6571D74B8308F2D505216CD4FF68F40542CC8E7BD78729CFE179E1503E72C329C5FD60iBy5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7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hyperlink" Target="consultantplus://offline/ref=4A163B2AB3331238CA1C13AFE98427B24DCE22B0FBCDB4FF147341FA07A09BD535ED9BBDA5A53BEDDAEE3A8F0ECF424605F90A5B571DAA8AK9Q5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8A20FA5CB914B8500E46EF229787A1E21FAA83581C2FC3166168A9331EB2F0A8F7512D8D2EED9B8A0D9EAF0CB7F498EF447139CFAD2DD9BI9v2K" TargetMode="External"/><Relationship Id="rId2" Type="http://schemas.openxmlformats.org/officeDocument/2006/relationships/slideLayout" Target="../slideLayouts/slideLayout19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package" Target="../embeddings/_________Microsoft_Word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94826&amp;dst=10000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17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8.xml"/><Relationship Id="rId4" Type="http://schemas.openxmlformats.org/officeDocument/2006/relationships/hyperlink" Target="https://knd.gosuslugi.r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8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864289FCC1DC53E93E6CAB724B7C0B2483DA7908780F62A78179ECC45F7490528CA831245584934846101F2FAC049013402CE5F84825Eo1C6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38431" y="573739"/>
            <a:ext cx="11474822" cy="3263154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Новые подходы в организации и осуществлении контрольной (надзорной) деятельности</a:t>
            </a:r>
            <a:endParaRPr lang="ru-RU" altLang="ru-RU" sz="4800" b="1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8431" y="4377411"/>
            <a:ext cx="11694459" cy="17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ru-RU" sz="4000" kern="0" dirty="0" err="1" smtClean="0">
                <a:solidFill>
                  <a:srgbClr val="000000"/>
                </a:solidFill>
              </a:rPr>
              <a:t>И.Г.Жданова-Заплесвичко</a:t>
            </a:r>
            <a:endParaRPr lang="ru-RU" sz="4000" kern="0" dirty="0" smtClean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Начальник отдела организации деятельности </a:t>
            </a: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Управления Роспотребнадзора по Иркутской области  Иркутск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endParaRPr lang="ru-RU" sz="16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февраля 2025 </a:t>
            </a:r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</p:spTree>
    <p:extLst>
      <p:ext uri="{BB962C8B-B14F-4D97-AF65-F5344CB8AC3E}">
        <p14:creationId xmlns:p14="http://schemas.microsoft.com/office/powerpoint/2010/main" val="17092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13386" y="480752"/>
            <a:ext cx="1119051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25. </a:t>
            </a:r>
            <a:r>
              <a:rPr lang="ru-RU" altLang="ru-RU" sz="1800" b="1" dirty="0" smtClean="0">
                <a:solidFill>
                  <a:prstClr val="black"/>
                </a:solidFill>
              </a:rPr>
              <a:t>В случае пересмотра решения</a:t>
            </a:r>
            <a:r>
              <a:rPr lang="ru-RU" altLang="ru-RU" sz="1800" dirty="0" smtClean="0">
                <a:solidFill>
                  <a:prstClr val="black"/>
                </a:solidFill>
              </a:rPr>
              <a:t>, указанного в пункте 24 настоящего Положения, решение об изменении категории риска на более высокую категорию принимается должностным лицом, уполномоченным на принятие решения об отнесении объекта контроля к соответствующей категории риска.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prstClr val="black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</a:rPr>
              <a:t>Пересмотр категории риска, присвоенной ранее объектам контроля, указанным в подпункте "б" пункта 12 настоящего Положения, осуществляется не реже одного раза в год при наличии оснований для изменения категорий риска в соответствии с критериями отнесения объектов контроля к категориям риска.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prstClr val="black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</a:rPr>
              <a:t>Решение об изменении категории риска на более низкую категорию принимается должностным лицом, которым ранее было принято решение об отнесении объекта контроля к категории риска, с направлением указанного решения, документов и сведений, на основании которых оно было принято, должностному лицу, уполномоченному на принятие решения об отнесении объекта контроля к соответствующей категории риска.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prstClr val="black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 smtClean="0">
              <a:solidFill>
                <a:prstClr val="black"/>
              </a:solidFill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26. При отсутствии решения </a:t>
            </a:r>
            <a:r>
              <a:rPr lang="ru-RU" altLang="ru-RU" sz="1800" dirty="0" smtClean="0">
                <a:solidFill>
                  <a:prstClr val="black"/>
                </a:solidFill>
              </a:rPr>
              <a:t>об отнесении объекта контроля к определенной категории риска объект контроля </a:t>
            </a:r>
            <a:r>
              <a:rPr lang="ru-RU" altLang="ru-RU" sz="1800" b="1" dirty="0" smtClean="0">
                <a:solidFill>
                  <a:prstClr val="black"/>
                </a:solidFill>
              </a:rPr>
              <a:t>считается отнесенным к категории низкого риска</a:t>
            </a:r>
            <a:r>
              <a:rPr lang="ru-RU" altLang="ru-RU" sz="1800" dirty="0" smtClean="0">
                <a:solidFill>
                  <a:prstClr val="black"/>
                </a:solidFill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13376" y="480748"/>
            <a:ext cx="11600722" cy="586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800" dirty="0" smtClean="0"/>
              <a:t>34. Отнесение объектов контроля, указанных в подпункте "а" и "в" пункта 12 Положения «О федеральном государственном санитарно-эпидемиологическом контроле (надзоре)», утв. Постановлением Правительства Российской Федерации от 30.06.2021 № 1100 ", к определенной категории риска осуществляется на основании </a:t>
            </a:r>
            <a:r>
              <a:rPr lang="ru-RU" sz="2800" dirty="0" smtClean="0">
                <a:solidFill>
                  <a:srgbClr val="C00000"/>
                </a:solidFill>
              </a:rPr>
              <a:t>критериев отнесения </a:t>
            </a:r>
            <a:r>
              <a:rPr lang="ru-RU" sz="2800" dirty="0" smtClean="0"/>
              <a:t>объектов контроля к категориям риска согласно приложению </a:t>
            </a:r>
            <a:r>
              <a:rPr lang="ru-RU" sz="2800" b="1" dirty="0" smtClean="0"/>
              <a:t>№ 1</a:t>
            </a:r>
            <a:r>
              <a:rPr lang="ru-RU" sz="2800" dirty="0" smtClean="0"/>
              <a:t>.</a:t>
            </a:r>
          </a:p>
          <a:p>
            <a:endParaRPr lang="ru-RU" sz="2800" dirty="0" smtClean="0">
              <a:hlinkClick r:id="rId3"/>
            </a:endParaRPr>
          </a:p>
          <a:p>
            <a:r>
              <a:rPr lang="ru-RU" sz="2800" dirty="0" smtClean="0"/>
              <a:t>Отнесение объектов контроля, указанных в подпункте "б" пункта 12 настоящего Положения, к определенной категории риска осуществляется на основании </a:t>
            </a:r>
            <a:r>
              <a:rPr lang="ru-RU" sz="2800" dirty="0" smtClean="0">
                <a:solidFill>
                  <a:srgbClr val="C00000"/>
                </a:solidFill>
              </a:rPr>
              <a:t>критериев отнесения </a:t>
            </a:r>
            <a:r>
              <a:rPr lang="ru-RU" sz="2800" dirty="0" smtClean="0"/>
              <a:t>объектов контроля к категориям риска согласно приложению </a:t>
            </a:r>
            <a:r>
              <a:rPr lang="ru-RU" sz="2800" b="1" dirty="0" smtClean="0"/>
              <a:t>№ 2</a:t>
            </a:r>
            <a:r>
              <a:rPr lang="ru-RU" sz="2800" dirty="0" smtClean="0"/>
              <a:t>.</a:t>
            </a:r>
            <a:endParaRPr lang="ru-RU" sz="2800" dirty="0" smtClean="0">
              <a:hlinkClick r:id="rId4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2916" y="203387"/>
            <a:ext cx="25336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2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3" y="1201274"/>
            <a:ext cx="8139918" cy="546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680448" y="1210237"/>
            <a:ext cx="5746376" cy="6992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898" y="14"/>
            <a:ext cx="11196919" cy="42767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Потенциальный риск причинения вреда здоровью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(R) определяется по формуле:</a:t>
            </a:r>
          </a:p>
          <a:p>
            <a:endParaRPr lang="ru-RU" sz="1200" dirty="0" smtClean="0"/>
          </a:p>
          <a:p>
            <a:pPr algn="ctr">
              <a:buNone/>
            </a:pPr>
            <a:r>
              <a:rPr lang="en-US" sz="4400" b="1" dirty="0" smtClean="0"/>
              <a:t>R = G x p</a:t>
            </a:r>
            <a:r>
              <a:rPr lang="en-US" sz="4000" dirty="0" smtClean="0"/>
              <a:t>,</a:t>
            </a:r>
            <a:r>
              <a:rPr lang="ru-RU" sz="4000" dirty="0" smtClean="0"/>
              <a:t> </a:t>
            </a:r>
            <a:r>
              <a:rPr lang="ru-RU" sz="1600" dirty="0" smtClean="0"/>
              <a:t>где:</a:t>
            </a:r>
          </a:p>
          <a:p>
            <a:r>
              <a:rPr lang="ru-RU" sz="1600" dirty="0" smtClean="0"/>
              <a:t>G - показатель тяжести потенциальных негативных последствий возможного несоблюдения юридическими лицами и гражданами обязательных требований в области санитарно-эпидемиологического благополучия населения;</a:t>
            </a:r>
          </a:p>
          <a:p>
            <a:r>
              <a:rPr lang="ru-RU" sz="1600" dirty="0" err="1" smtClean="0"/>
              <a:t>p</a:t>
            </a:r>
            <a:r>
              <a:rPr lang="ru-RU" sz="1600" dirty="0" smtClean="0"/>
              <a:t> - показатель средневзвешенной частоты нарушений на одно контрольное (надзорное) мероприятие (вероятности нарушений обязательных требований) при осуществлении определенного вида деятельности.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Показатель тяжести потенциальных негативных последствий возможного несоблюдения юридическими лицами и гражданами обязательных требований в области санитарно-эпидемиологического благополучия населения (G) определяется по формуле:</a:t>
            </a:r>
          </a:p>
          <a:p>
            <a:pPr algn="ctr">
              <a:buNone/>
            </a:pPr>
            <a:r>
              <a:rPr lang="en-US" sz="4000" b="1" dirty="0" smtClean="0"/>
              <a:t>G = U x M,</a:t>
            </a:r>
            <a:r>
              <a:rPr lang="ru-RU" sz="1600" dirty="0" smtClean="0"/>
              <a:t>где:</a:t>
            </a:r>
          </a:p>
          <a:p>
            <a:r>
              <a:rPr lang="ru-RU" sz="1600" dirty="0" smtClean="0"/>
              <a:t>U - показатель потенциального вреда для здоровья человека из-за возможного несоблюдения обязательных требований при осуществлении определенного вида деятельности;</a:t>
            </a:r>
          </a:p>
          <a:p>
            <a:r>
              <a:rPr lang="ru-RU" sz="1600" dirty="0" smtClean="0"/>
              <a:t>M - показатель численности населения, находящегося под воздействием объекта контроля.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8562" y="56138"/>
            <a:ext cx="11529005" cy="660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233363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700" dirty="0" smtClean="0">
              <a:solidFill>
                <a:prstClr val="black"/>
              </a:solidFill>
              <a:hlinkClick r:id="rId3"/>
            </a:endParaRPr>
          </a:p>
          <a:p>
            <a:pPr marL="0" indent="233363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0" indent="233363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/>
              <a:t>Значения показателя численности населения, находящегося под воздействием объекта контроля, определяются для каждого объекта контроля </a:t>
            </a:r>
            <a:r>
              <a:rPr lang="ru-RU" sz="1800" b="1" dirty="0" smtClean="0"/>
              <a:t>в соответствии с методикой</a:t>
            </a:r>
            <a:r>
              <a:rPr lang="ru-RU" sz="1800" dirty="0" smtClean="0"/>
              <a:t>, утверждаемой Федеральной службой по надзору в сфере защиты прав потребителей и благополучия человека.</a:t>
            </a:r>
          </a:p>
          <a:p>
            <a:pPr marL="0" indent="233363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233363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Приказ Роспотребнадзора </a:t>
            </a:r>
            <a:r>
              <a:rPr lang="ru-RU" sz="2800" b="1" dirty="0" smtClean="0">
                <a:solidFill>
                  <a:prstClr val="black"/>
                </a:solidFill>
              </a:rPr>
              <a:t>от 07.10.2015 N 1025</a:t>
            </a:r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О внедрении методических рекомендаций "Расчет показателей, характеризующих численность населения под воздействием факторов потенциального риска причинения вреда здоровью человека объектами санитарно-эпидемиологического надзора</a:t>
            </a:r>
          </a:p>
          <a:p>
            <a:pPr marL="0" indent="233363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600" b="1" dirty="0" smtClean="0">
              <a:solidFill>
                <a:prstClr val="black"/>
              </a:solidFill>
              <a:hlinkClick r:id="rId3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Методические рекомендации Роспотребнадзора </a:t>
            </a:r>
            <a:r>
              <a:rPr lang="ru-RU" sz="2800" b="1" dirty="0" smtClean="0">
                <a:solidFill>
                  <a:prstClr val="black"/>
                </a:solidFill>
              </a:rPr>
              <a:t>от 11.08.2017 (МР 5.1.0116-17)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Классификация хозяйствующих субъектов, видов деятельности и объектов надзора по потенциальному риску причинения вреда здоровью человека для организации плановых контрольно-надзорных мероприятий </a:t>
            </a:r>
            <a:endParaRPr lang="ru-RU" altLang="ru-RU" sz="1800" b="1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8562" y="56138"/>
            <a:ext cx="11529005" cy="224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233363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700" dirty="0" smtClean="0">
              <a:solidFill>
                <a:prstClr val="black"/>
              </a:solidFill>
              <a:hlinkClick r:id="rId3"/>
            </a:endParaRPr>
          </a:p>
          <a:p>
            <a:pPr marL="0" indent="233363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dirty="0" smtClean="0"/>
              <a:t>         Значения показателей средневзвешенной частоты нарушений на одно контрольное (надзорное) мероприятие (вероятности нарушений обязательных требований) при осуществлении определенного вида деятельности и показателей потенциального вреда для здоровья человека из-за возможного несоблюдения обязательных требований при осуществлении определенного вида деятельности определяются по перечню согласно </a:t>
            </a:r>
            <a:r>
              <a:rPr lang="ru-RU" sz="1800" dirty="0" smtClean="0">
                <a:hlinkClick r:id="rId4"/>
              </a:rPr>
              <a:t>приложению N 2.</a:t>
            </a:r>
          </a:p>
          <a:p>
            <a:pPr marL="0" indent="233363"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42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1481" y="2111317"/>
            <a:ext cx="7040096" cy="459653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1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0" y="993692"/>
            <a:ext cx="8830234" cy="20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Объекты контроля, подлежащие в соответствии с разделом I настоящего документа отнесению к категориям 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высокого, значительного, среднего, умеренного и низкого</a:t>
            </a:r>
            <a:r>
              <a:rPr lang="ru-RU" altLang="ru-RU" sz="1800" b="1" dirty="0" smtClean="0">
                <a:solidFill>
                  <a:srgbClr val="000000"/>
                </a:solidFill>
              </a:rPr>
              <a:t> рисков, </a:t>
            </a:r>
            <a:r>
              <a:rPr lang="ru-RU" sz="1800" dirty="0" smtClean="0"/>
              <a:t>подлежат отнесению к категориям </a:t>
            </a:r>
            <a:r>
              <a:rPr lang="ru-RU" sz="1800" b="1" dirty="0" smtClean="0">
                <a:solidFill>
                  <a:srgbClr val="0070C0"/>
                </a:solidFill>
              </a:rPr>
              <a:t>чрезвычайно высокого, высокого, значительного, среднего и умеренного</a:t>
            </a:r>
            <a:r>
              <a:rPr lang="ru-RU" sz="1800" dirty="0" smtClean="0"/>
              <a:t> рисков соответственно  при наличии вступивших в законную силу в течение последних 3 лет на дату принятия решения об отнесении объекта контроля к категории риска: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197237" y="3059957"/>
            <a:ext cx="11631707" cy="352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600" dirty="0" smtClean="0"/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двух постановлений и более </a:t>
            </a:r>
            <a:r>
              <a:rPr lang="ru-RU" sz="1600" dirty="0" smtClean="0"/>
              <a:t>по делу об административном правонарушении с назначением административного наказания, </a:t>
            </a:r>
            <a:r>
              <a:rPr lang="ru-RU" sz="1600" b="1" dirty="0" smtClean="0"/>
              <a:t>за исключением </a:t>
            </a:r>
            <a:r>
              <a:rPr lang="ru-RU" sz="1600" dirty="0" smtClean="0"/>
              <a:t>административного наказания в виде </a:t>
            </a:r>
            <a:r>
              <a:rPr lang="ru-RU" sz="1600" b="1" dirty="0" smtClean="0"/>
              <a:t>предупреждения</a:t>
            </a:r>
            <a:r>
              <a:rPr lang="ru-RU" sz="1600" dirty="0" smtClean="0"/>
              <a:t>, юридическому лицу, его должностным лицам или гражданам за совершение административного правонарушения, вынесенного должностными лицами Федеральной службы по надзору в сфере защиты прав потребителей и благополучия человека, должностными лицами Федерального медико-биологического агентства или судом на основании протокола об административном правонарушении, составленного должностными лицами указанных органов;</a:t>
            </a:r>
          </a:p>
          <a:p>
            <a:endParaRPr lang="ru-RU" sz="1600" dirty="0" smtClean="0"/>
          </a:p>
          <a:p>
            <a:r>
              <a:rPr lang="ru-RU" sz="1600" dirty="0" smtClean="0"/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решения о приостановлении </a:t>
            </a:r>
            <a:r>
              <a:rPr lang="ru-RU" sz="1600" dirty="0" smtClean="0"/>
              <a:t>и (или) об </a:t>
            </a:r>
            <a:r>
              <a:rPr lang="ru-RU" sz="1600" b="1" dirty="0" smtClean="0">
                <a:solidFill>
                  <a:srgbClr val="C00000"/>
                </a:solidFill>
              </a:rPr>
              <a:t>аннулировании лицензии </a:t>
            </a:r>
            <a:r>
              <a:rPr lang="ru-RU" sz="1600" dirty="0" smtClean="0"/>
              <a:t>на осуществление деятельности в области использования возбудителей инфекционных заболеваний человека и животных (за исключением случая, если указанная деятельность осуществляется в медицинских целях) и </a:t>
            </a:r>
            <a:r>
              <a:rPr lang="ru-RU" sz="1600" dirty="0" err="1" smtClean="0"/>
              <a:t>генно-инженерно-модифицированных</a:t>
            </a:r>
            <a:r>
              <a:rPr lang="ru-RU" sz="1600" dirty="0" smtClean="0"/>
              <a:t> организмов III и IV степеней потенциальной опасности, осуществляемой в замкнутых системах, а также лицензии на осуществление деятельности в области использования источников ионизирующего излучения (генерирующих) (за исключением случая, если эти источники используются в медицинской деятельности).</a:t>
            </a:r>
          </a:p>
        </p:txBody>
      </p:sp>
      <p:sp>
        <p:nvSpPr>
          <p:cNvPr id="8" name="Стрелка вверх 7"/>
          <p:cNvSpPr/>
          <p:nvPr/>
        </p:nvSpPr>
        <p:spPr>
          <a:xfrm>
            <a:off x="8758534" y="753041"/>
            <a:ext cx="3854823" cy="22949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Повышение риска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6165" y="4"/>
            <a:ext cx="1059628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233363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700" b="1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ru-RU" sz="2000" b="1" dirty="0" smtClean="0"/>
              <a:t>II. Критерии вероятности возможного несоблюдения юридическими лицами и индивидуальными предпринимателями обязательных требований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7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618566" y="1119203"/>
            <a:ext cx="635597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000000"/>
                </a:solidFill>
              </a:rPr>
              <a:t>Объекты контроля, подлежащие отнесению в соответствии с разделом I настоящего документа к категориям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высокого, значительного, среднего и умеренного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</a:rPr>
              <a:t>рисков, подлежат отнесению к категориям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значительного, среднего, умеренного и низкого</a:t>
            </a:r>
            <a:r>
              <a:rPr lang="ru-RU" altLang="ru-RU" sz="2400" dirty="0" smtClean="0">
                <a:solidFill>
                  <a:srgbClr val="000000"/>
                </a:solidFill>
              </a:rPr>
              <a:t> рисков соответственно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при отсутствии </a:t>
            </a:r>
            <a:r>
              <a:rPr lang="ru-RU" altLang="ru-RU" sz="2400" dirty="0" smtClean="0">
                <a:solidFill>
                  <a:schemeClr val="tx1"/>
                </a:solidFill>
              </a:rPr>
              <a:t>при последнем контрольном (надзорном) мероприятии юридического лица или индивидуального предпринимателя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предписаний </a:t>
            </a:r>
            <a:r>
              <a:rPr lang="ru-RU" altLang="ru-RU" sz="2400" dirty="0" smtClean="0">
                <a:solidFill>
                  <a:schemeClr val="tx1"/>
                </a:solidFill>
              </a:rPr>
              <a:t>об устранении обязательных требований</a:t>
            </a:r>
            <a:r>
              <a:rPr lang="ru-RU" altLang="ru-RU" sz="2400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6165" y="4"/>
            <a:ext cx="1059628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04800" indent="-3048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Font typeface="Wingdings" panose="05000000000000000000" pitchFamily="2" charset="2"/>
              <a:buChar char="q"/>
              <a:defRPr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–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Char char="»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233363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700" b="1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ru-RU" sz="2000" b="1" dirty="0" smtClean="0"/>
              <a:t>II. Критерии вероятности возможного несоблюдения юридическими лицами и индивидуальными предпринимателями обязательных требований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548287" y="2043953"/>
            <a:ext cx="4473388" cy="3254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Снижение риска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1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6" y="932343"/>
            <a:ext cx="8220636" cy="5540189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Списочная численность работников предприятия </a:t>
            </a:r>
            <a:r>
              <a:rPr lang="ru-RU" sz="2000" dirty="0" smtClean="0"/>
              <a:t>- </a:t>
            </a:r>
            <a:r>
              <a:rPr lang="ru-RU" b="1" u="sng" dirty="0" smtClean="0">
                <a:solidFill>
                  <a:srgbClr val="002060"/>
                </a:solidFill>
              </a:rPr>
              <a:t>25 человек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/>
              <a:t>Вид деятельности предприятия - </a:t>
            </a:r>
            <a:r>
              <a:rPr lang="ru-RU" sz="1600" u="sng" dirty="0" smtClean="0"/>
              <a:t>деятельность иных промышленных предприятий</a:t>
            </a:r>
            <a:r>
              <a:rPr lang="ru-RU" sz="1600" dirty="0" smtClean="0"/>
              <a:t>;</a:t>
            </a:r>
          </a:p>
          <a:p>
            <a:pPr lvl="0"/>
            <a:r>
              <a:rPr lang="ru-RU" sz="1600" dirty="0" smtClean="0"/>
              <a:t>Показатель потенциального вреда для здоровья человека из-за возможного несоблюдения обязательных требований при осуществлении определенного вида деятельности – </a:t>
            </a:r>
            <a:r>
              <a:rPr lang="ru-RU" b="1" dirty="0" smtClean="0"/>
              <a:t>(</a:t>
            </a:r>
            <a:r>
              <a:rPr lang="en-US" b="1" dirty="0" smtClean="0"/>
              <a:t>U</a:t>
            </a:r>
            <a:r>
              <a:rPr lang="ru-RU" b="1" dirty="0" smtClean="0"/>
              <a:t>)</a:t>
            </a:r>
            <a:r>
              <a:rPr lang="ru-RU" dirty="0" smtClean="0"/>
              <a:t> = </a:t>
            </a:r>
            <a:r>
              <a:rPr lang="ru-RU" b="1" u="sng" dirty="0" smtClean="0">
                <a:solidFill>
                  <a:srgbClr val="002060"/>
                </a:solidFill>
              </a:rPr>
              <a:t>0,0088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/>
              <a:t>Показатель средневзвешенной частоты нарушений на одну проверку (вероятности нарушений обязательных требований) при осуществлении определенного вида деятельности  </a:t>
            </a:r>
            <a:r>
              <a:rPr lang="ru-RU" b="1" dirty="0" smtClean="0"/>
              <a:t>(</a:t>
            </a:r>
            <a:r>
              <a:rPr lang="en-US" b="1" dirty="0" smtClean="0"/>
              <a:t>p</a:t>
            </a:r>
            <a:r>
              <a:rPr lang="ru-RU" b="1" dirty="0" smtClean="0"/>
              <a:t>)</a:t>
            </a:r>
            <a:r>
              <a:rPr lang="en-US" b="1" dirty="0" smtClean="0"/>
              <a:t> </a:t>
            </a:r>
            <a:r>
              <a:rPr lang="ru-RU" b="1" dirty="0" smtClean="0"/>
              <a:t>=</a:t>
            </a: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002060"/>
                </a:solidFill>
              </a:rPr>
              <a:t>4,33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ru-RU" sz="1600" dirty="0" smtClean="0"/>
              <a:t>Размер нормативной санитарно-защитной зоны – </a:t>
            </a:r>
            <a:r>
              <a:rPr lang="ru-RU" sz="2000" b="1" u="sng" dirty="0" smtClean="0">
                <a:solidFill>
                  <a:srgbClr val="002060"/>
                </a:solidFill>
              </a:rPr>
              <a:t>100 м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/>
              <a:t>Численность населения, находящегося, проживающего в СЗЗ – </a:t>
            </a:r>
            <a:r>
              <a:rPr lang="ru-RU" sz="2400" b="1" u="sng" dirty="0" smtClean="0">
                <a:solidFill>
                  <a:srgbClr val="002060"/>
                </a:solidFill>
              </a:rPr>
              <a:t>100 человек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dirty="0" smtClean="0"/>
              <a:t>Итого численность населения, находящегося под потенциальным воздействием объекта составила 117 человек (17 работников + 100 чел. в СЗЗ) </a:t>
            </a:r>
            <a:r>
              <a:rPr lang="ru-RU" sz="2500" b="1" dirty="0" smtClean="0"/>
              <a:t>(</a:t>
            </a:r>
            <a:r>
              <a:rPr lang="en-US" sz="2500" b="1" dirty="0" smtClean="0"/>
              <a:t>M </a:t>
            </a:r>
            <a:r>
              <a:rPr lang="ru-RU" sz="2500" b="1" dirty="0" smtClean="0"/>
              <a:t>) = </a:t>
            </a:r>
            <a:r>
              <a:rPr lang="ru-RU" sz="2400" b="1" u="sng" dirty="0" smtClean="0">
                <a:solidFill>
                  <a:srgbClr val="002060"/>
                </a:solidFill>
              </a:rPr>
              <a:t>0, 000117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/>
              <a:t>Объекты, загрязняющие почву – отсутствуют</a:t>
            </a:r>
          </a:p>
          <a:p>
            <a:pPr lvl="0"/>
            <a:r>
              <a:rPr lang="ru-RU" sz="1600" dirty="0" smtClean="0"/>
              <a:t>Объекты, загрязняющие водоемы – отсутствуют</a:t>
            </a:r>
          </a:p>
          <a:p>
            <a:pPr lvl="0">
              <a:buNone/>
            </a:pPr>
            <a:endParaRPr lang="ru-RU" sz="1600" dirty="0" smtClean="0"/>
          </a:p>
          <a:p>
            <a:pPr marL="2506663"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Наличие 2 и более постановлений о назначении </a:t>
            </a:r>
          </a:p>
          <a:p>
            <a:pPr marL="2506663"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smtClean="0">
                <a:solidFill>
                  <a:srgbClr val="C00000"/>
                </a:solidFill>
              </a:rPr>
              <a:t>административного наказания </a:t>
            </a:r>
            <a:r>
              <a:rPr lang="ru-RU" sz="1800" b="1" dirty="0" smtClean="0">
                <a:solidFill>
                  <a:srgbClr val="C00000"/>
                </a:solidFill>
              </a:rPr>
              <a:t>+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7850" y="129566"/>
            <a:ext cx="1048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Пример расчета категории риска для объекта: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283390" y="779935"/>
            <a:ext cx="3684495" cy="4240304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R = U x M x p</a:t>
            </a:r>
            <a:endParaRPr lang="ru-RU" sz="44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R</a:t>
            </a:r>
            <a:r>
              <a:rPr lang="ru-RU" sz="4400" dirty="0" smtClean="0">
                <a:solidFill>
                  <a:srgbClr val="C00000"/>
                </a:solidFill>
              </a:rPr>
              <a:t> = </a:t>
            </a:r>
            <a:r>
              <a:rPr lang="ru-RU" sz="3600" b="1" dirty="0" smtClean="0">
                <a:solidFill>
                  <a:srgbClr val="C00000"/>
                </a:solidFill>
              </a:rPr>
              <a:t>4,33*0,00039171* 0,0088 = </a:t>
            </a:r>
            <a:r>
              <a:rPr lang="ru-RU" sz="3600" b="1" dirty="0" smtClean="0">
                <a:solidFill>
                  <a:prstClr val="black"/>
                </a:solidFill>
              </a:rPr>
              <a:t>0,0000149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(т.е. </a:t>
            </a:r>
            <a:r>
              <a:rPr lang="ru-RU" sz="3600" b="1" dirty="0" smtClean="0">
                <a:solidFill>
                  <a:prstClr val="black"/>
                </a:solidFill>
              </a:rPr>
              <a:t>R </a:t>
            </a:r>
            <a:r>
              <a:rPr lang="ru-RU" sz="3600" dirty="0" smtClean="0">
                <a:solidFill>
                  <a:prstClr val="black"/>
                </a:solidFill>
              </a:rPr>
              <a:t>= 1,49*10</a:t>
            </a:r>
            <a:r>
              <a:rPr lang="ru-RU" sz="3600" baseline="30000" dirty="0" smtClean="0">
                <a:solidFill>
                  <a:prstClr val="black"/>
                </a:solidFill>
              </a:rPr>
              <a:t>-5</a:t>
            </a:r>
            <a:r>
              <a:rPr lang="ru-RU" sz="3600" dirty="0" smtClean="0">
                <a:solidFill>
                  <a:prstClr val="black"/>
                </a:solidFill>
              </a:rPr>
              <a:t>)</a:t>
            </a:r>
          </a:p>
          <a:p>
            <a:pPr algn="ctr"/>
            <a:endParaRPr lang="ru-RU" sz="2400" b="1" dirty="0" smtClean="0">
              <a:solidFill>
                <a:prstClr val="black"/>
              </a:solidFill>
            </a:endParaRPr>
          </a:p>
          <a:p>
            <a:pPr algn="ctr"/>
            <a:endParaRPr lang="ru-RU" sz="2400" b="1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161945" y="3792071"/>
            <a:ext cx="2752163" cy="6992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6" y="5472393"/>
            <a:ext cx="4657725" cy="3905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>
            <a:off x="10157026" y="4518213"/>
            <a:ext cx="421341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0174955" y="5889813"/>
            <a:ext cx="421341" cy="528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17863" y="6211681"/>
            <a:ext cx="3774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Высокий риск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7557247" y="6364408"/>
            <a:ext cx="932329" cy="296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3402" y="872315"/>
            <a:ext cx="113044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Виды, периодичность проведения плановых контрольных (надзорных) мероприятий в отношении объектов контроля, отнесенных к определенным категориям риска, определяются положением о виде контроля соразмерно рискам причинения вреда (ущерба).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Периодичность плановых контрольных (надзорных) мероприятий определяется по каждому виду контрольных (надзорных) мероприятий для каждой категории риска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учетом следующих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положений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294" y="17942"/>
            <a:ext cx="12012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Периодичность плановых контрольных (надзорных) мероприятий  (в соответствии со ст.25 ФЗ № 248-ФЗ)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232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36785"/>
              </p:ext>
            </p:extLst>
          </p:nvPr>
        </p:nvGraphicFramePr>
        <p:xfrm>
          <a:off x="914399" y="2176516"/>
          <a:ext cx="10282519" cy="495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23" name="Документ" r:id="rId4" imgW="6369366" imgH="3377087" progId="Word.Document.12">
                  <p:embed/>
                </p:oleObj>
              </mc:Choice>
              <mc:Fallback>
                <p:oleObj name="Документ" r:id="rId4" imgW="6369366" imgH="337708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2176516"/>
                        <a:ext cx="10282519" cy="4952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64" y="879083"/>
            <a:ext cx="4691102" cy="5899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7743" y="83579"/>
            <a:ext cx="4803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 ред. Федерального Закона от 28.12.2024 № 540-ФЗ)</a:t>
            </a:r>
            <a:endParaRPr lang="ru-RU" b="1" i="1" dirty="0">
              <a:hlinkClick r:id="rId3"/>
            </a:endParaRPr>
          </a:p>
        </p:txBody>
      </p:sp>
      <p:pic>
        <p:nvPicPr>
          <p:cNvPr id="8724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35" y="879083"/>
            <a:ext cx="4866680" cy="58994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67578" y="83579"/>
            <a:ext cx="517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 ред. Постановления правительства Российской Федерации от 28.12.2024 № 1955)</a:t>
            </a:r>
            <a:endParaRPr lang="ru-RU" b="1" i="1" dirty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2674" y="148198"/>
            <a:ext cx="27527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3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729" y="1215827"/>
            <a:ext cx="7952815" cy="53611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63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4351" y="3630707"/>
            <a:ext cx="3448050" cy="1981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074908" y="1228177"/>
            <a:ext cx="2196353" cy="4034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347973" y="2697081"/>
            <a:ext cx="4887414" cy="28623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Плановые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КНМ - проводятся в зависимости от присвоенной категории риска со следующей периодичностью: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категории чрезвычайно высокого риска -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раз в год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категории высокого риска -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раз в 2 года;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категории значительного риска -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раз в 3 года.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460" y="967432"/>
            <a:ext cx="1152861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б)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результаты деятельности контролируемых лиц, в том числе продукция (товары), подлежащая государственному контролю (надзору) на таможенной границе и таможенной территории Евразийского экономического союза по Единому перечню продукции (товаров), подлежащей государственному санитарно-эпидемиологическому надзору (контролю), утвержденному решением Комиссии Таможенного союза от 28 мая 2010 г. N 299 "О применении санитарных мер в Евразийском экономическом союзе", к которой предъявляются обязательные требования;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588" y="125511"/>
            <a:ext cx="11403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Контрольные (надзорные) мероприятия в отношении объектов контроля, указанных в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подпункте "б"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пункта 12 настоящего Положения: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49743" y="1971139"/>
            <a:ext cx="419878" cy="592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931226" y="1944246"/>
            <a:ext cx="419878" cy="592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6741460" y="2666323"/>
            <a:ext cx="4912658" cy="29238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Внеплановые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контрольные (надзорные) мероприятия: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мониторинговая закупка;</a:t>
            </a: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выборочный контроль;</a:t>
            </a: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выездная проверка.</a:t>
            </a: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4013" y="1281187"/>
            <a:ext cx="526228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https://risk.rospotrebnadzor.ru/risk2/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588" y="125513"/>
            <a:ext cx="11403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соответствии объекта контроля (его деятельности) критериям риска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596355" y="635395"/>
            <a:ext cx="419878" cy="592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596356" y="1854596"/>
            <a:ext cx="419878" cy="592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3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3" y="2614452"/>
            <a:ext cx="11382900" cy="37415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34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88" y="5053995"/>
            <a:ext cx="6794405" cy="17054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39683" y="1127299"/>
            <a:ext cx="526228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Сайт ЕРВК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://ervk.gov.ru/objects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8" y="734502"/>
            <a:ext cx="11196917" cy="42767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32. По запросу </a:t>
            </a:r>
            <a:r>
              <a:rPr lang="ru-RU" sz="2400" dirty="0" smtClean="0"/>
              <a:t>контролируемых лиц Федеральная служба по надзору в сфере защиты прав потребителей и благополучия человека и Федеральное медико-биологическое агентство в срок, не превышающий 15 рабочих дней с даты поступления такого запроса, направляют им информацию о присвоенной их деятельности и (или) используемым ими производственным объектам либо продукции (товарам) категории риска, а также сведения, использованные при отнесении их деятельности и (или) используемых ими производственных объектов, продукции (товаров) к определенной категории риска.</a:t>
            </a:r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26" y="4186518"/>
            <a:ext cx="1443318" cy="14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 rot="16200000">
            <a:off x="3114277" y="3834663"/>
            <a:ext cx="419878" cy="1957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73401" y="4338930"/>
            <a:ext cx="2420471" cy="11654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42330" y="4598906"/>
            <a:ext cx="177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15 рабочих дней</a:t>
            </a:r>
            <a:endParaRPr lang="ru-RU" b="1" dirty="0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7793854" y="3861557"/>
            <a:ext cx="419878" cy="1957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9081249" y="4141706"/>
            <a:ext cx="1479177" cy="1434353"/>
          </a:xfrm>
          <a:prstGeom prst="flowChartConnecto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027472" y="4563036"/>
            <a:ext cx="158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Ответ на запрос (информация 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4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0395" y="2635635"/>
            <a:ext cx="1355416" cy="120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013" y="483491"/>
            <a:ext cx="10309410" cy="42767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33. Контролируемые лица, являющиеся заявителями, вправе подать в Федеральную службу по надзору в сфере защиты прав потребителей и благополучия человека и Федеральное медико-биологическое агентство </a:t>
            </a:r>
            <a:r>
              <a:rPr lang="ru-RU" sz="2000" u="sng" dirty="0" smtClean="0"/>
              <a:t>на бумажном носителе </a:t>
            </a:r>
            <a:r>
              <a:rPr lang="ru-RU" sz="2000" dirty="0" smtClean="0"/>
              <a:t>или </a:t>
            </a:r>
            <a:r>
              <a:rPr lang="ru-RU" sz="2000" u="sng" dirty="0" smtClean="0"/>
              <a:t>в форме электронного документа </a:t>
            </a:r>
            <a:r>
              <a:rPr lang="ru-RU" sz="2000" b="1" dirty="0" smtClean="0">
                <a:solidFill>
                  <a:srgbClr val="C00000"/>
                </a:solidFill>
              </a:rPr>
              <a:t>заявление об изменении</a:t>
            </a:r>
            <a:r>
              <a:rPr lang="ru-RU" sz="2000" dirty="0" smtClean="0"/>
              <a:t> присвоенной ранее их деятельности и (или) используемым ими производственным объектам </a:t>
            </a:r>
            <a:r>
              <a:rPr lang="ru-RU" sz="2000" b="1" dirty="0" smtClean="0"/>
              <a:t>категории риска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7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Заявление должно содержать </a:t>
            </a:r>
            <a:r>
              <a:rPr lang="ru-RU" sz="2000" u="sng" dirty="0" smtClean="0"/>
              <a:t>следующие сведения</a:t>
            </a:r>
            <a:r>
              <a:rPr lang="ru-RU" sz="2000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7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полное наименование юридического лица, фамилия, имя и отчество (при наличии) индивидуального предпринимателя;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основной государственный регистрационный номер;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идентификационный номер налогоплательщика;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место нахождения, используемое контролируемым лицом производственного объекта (при присвоении категории риска производственному объекту);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информация о категории риска, присвоенной ранее деятельности контролируемого лица и (или) используемым им производственным объектам либо продукции (товарам);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адрес юридического лица, адрес места жительства индивидуального предпринимателя (при необходимости иной почтовый адрес для связи), телефон и адрес электронной почты (при наличии).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К заявлению </a:t>
            </a:r>
            <a:r>
              <a:rPr lang="ru-RU" sz="2400" b="1" dirty="0" smtClean="0"/>
              <a:t>прилагаются документы </a:t>
            </a:r>
            <a:r>
              <a:rPr lang="ru-RU" sz="2000" dirty="0" smtClean="0"/>
              <a:t>о соответствии деятельности контролируемых лиц и (или) используемых ими производственных объектов критериям отнесения объектов контроля к определенной категории риска, на присвоение которых претендует заявитель.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endParaRPr lang="ru-RU" sz="1400" dirty="0" smtClean="0"/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8367" y="851647"/>
            <a:ext cx="1380565" cy="138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6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1594" y="4893237"/>
            <a:ext cx="1790419" cy="17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75" y="1975410"/>
            <a:ext cx="9857067" cy="343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49624" y="142831"/>
            <a:ext cx="11196917" cy="225075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Федеральная служба по надзору в сфере защиты прав потребителей и благополучия человека и Федеральное медико-биологическое агентство рассматривают заявление, оценивают представленные контролируемым лицом и имеющиеся в их распоряжении документы и по итогам их рассмотрения в срок, не превышающий </a:t>
            </a:r>
            <a:r>
              <a:rPr lang="ru-RU" sz="2000" dirty="0" smtClean="0">
                <a:solidFill>
                  <a:srgbClr val="C00000"/>
                </a:solidFill>
              </a:rPr>
              <a:t>15 рабочих дней </a:t>
            </a:r>
            <a:r>
              <a:rPr lang="ru-RU" sz="2000" dirty="0" smtClean="0"/>
              <a:t>с даты получения такого заявления, принимают одно из следующих решений: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удовлетворение заявления и изменение категории риска;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отказ в удовлетворении заявления.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578" y="5206297"/>
            <a:ext cx="101749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В случае </a:t>
            </a:r>
            <a:r>
              <a:rPr lang="ru-RU" b="1" dirty="0" smtClean="0">
                <a:solidFill>
                  <a:srgbClr val="C00000"/>
                </a:solidFill>
              </a:rPr>
              <a:t>несогласия</a:t>
            </a:r>
            <a:r>
              <a:rPr lang="ru-RU" dirty="0" smtClean="0"/>
              <a:t> с принятым Федеральной службой по надзору в сфере защиты прав потребителей и благополучия человека или Федеральным медико-биологическим агентством решением об отказе в удовлетворении заявления контролируемое лицо </a:t>
            </a:r>
            <a:r>
              <a:rPr lang="ru-RU" b="1" dirty="0" smtClean="0">
                <a:solidFill>
                  <a:srgbClr val="C00000"/>
                </a:solidFill>
              </a:rPr>
              <a:t>вправе обжаловать </a:t>
            </a:r>
            <a:r>
              <a:rPr lang="ru-RU" dirty="0" smtClean="0"/>
              <a:t>такое решение в порядке, предусмотренном Федеральным законом "О государственном контроле (надзоре) и муниципальном контроле в Российской Федерации".</a:t>
            </a:r>
          </a:p>
        </p:txBody>
      </p:sp>
    </p:spTree>
    <p:extLst>
      <p:ext uri="{BB962C8B-B14F-4D97-AF65-F5344CB8AC3E}">
        <p14:creationId xmlns:p14="http://schemas.microsoft.com/office/powerpoint/2010/main" val="19407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SPB_P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74" y="0"/>
            <a:ext cx="610082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1558"/>
            <a:ext cx="12284349" cy="138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41875"/>
            <a:ext cx="12192000" cy="2760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6738" y="56266"/>
            <a:ext cx="111850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Порядок проведения контрольных (надзорных) мероприятий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3AD8DCE5-CB06-F8E9-0759-4ABC6E4C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6" y="715246"/>
            <a:ext cx="4560234" cy="513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B461347-FC20-F4C2-24CC-424B4F0C3503}"/>
              </a:ext>
            </a:extLst>
          </p:cNvPr>
          <p:cNvSpPr/>
          <p:nvPr/>
        </p:nvSpPr>
        <p:spPr>
          <a:xfrm>
            <a:off x="5180289" y="715247"/>
            <a:ext cx="6825927" cy="5755422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 планы </a:t>
            </a:r>
            <a:r>
              <a:rPr lang="ru-RU" sz="16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проведения плановых контрольных (надзорных) мероприятий </a:t>
            </a:r>
            <a:r>
              <a:rPr lang="ru-RU" sz="1600" b="1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до 2030 года не включаются </a:t>
            </a:r>
            <a:r>
              <a:rPr lang="ru-RU" sz="16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плановые контрольные (надзорные) мероприятия в </a:t>
            </a:r>
            <a:r>
              <a:rPr lang="ru-RU" sz="16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отношении:</a:t>
            </a:r>
          </a:p>
          <a:p>
            <a:pPr algn="ctr"/>
            <a:endParaRPr lang="ru-RU" sz="1600" kern="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285750" indent="-285750" algn="just">
              <a:buFontTx/>
              <a:buChar char="-"/>
            </a:pPr>
            <a:r>
              <a:rPr lang="ru-RU" sz="16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государственных</a:t>
            </a:r>
            <a:r>
              <a:rPr lang="ru-RU" sz="16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муниципальных и частных образовательных организаций, реализующих </a:t>
            </a:r>
            <a:r>
              <a:rPr lang="ru-RU" sz="1600" b="1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образовательные программы </a:t>
            </a:r>
            <a:r>
              <a:rPr lang="ru-RU" sz="16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дошкольного и начального общего образования, основного общего, среднего общего и среднего профессионального образования, образовательных организаций высшего образования</a:t>
            </a:r>
            <a:r>
              <a:rPr lang="ru-RU" sz="16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</a:t>
            </a:r>
          </a:p>
          <a:p>
            <a:pPr marL="285750" indent="-285750" algn="just">
              <a:buFontTx/>
              <a:buChar char="-"/>
            </a:pPr>
            <a:r>
              <a:rPr lang="ru-RU" sz="16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ru-RU" sz="1600" b="1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государственных и муниципальных</a:t>
            </a:r>
            <a:r>
              <a:rPr lang="ru-RU" sz="16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учреждений, осуществляющих деятельность в области </a:t>
            </a:r>
            <a:r>
              <a:rPr lang="ru-RU" sz="1600" b="1" kern="0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здравоохранения, социального обслуживания детей, общественного питания детей</a:t>
            </a:r>
            <a:r>
              <a:rPr lang="ru-RU" sz="16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(в организациях, осуществляющих образовательную деятельность, оказание услуг по воспитанию и обучению, отдыху и оздоровлению, предоставлению мест временного проживания, социальных, медицинских услуг), </a:t>
            </a:r>
            <a:endParaRPr lang="ru-RU" sz="1600" kern="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285750" indent="-285750" algn="just">
              <a:buFontTx/>
              <a:buChar char="-"/>
            </a:pPr>
            <a:endParaRPr lang="ru-RU" sz="1600" kern="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just"/>
            <a:r>
              <a:rPr lang="ru-RU" sz="1600" kern="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объекты </a:t>
            </a:r>
            <a:r>
              <a:rPr lang="ru-RU" sz="16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контроля которых отнесены к категориям </a:t>
            </a:r>
            <a:r>
              <a:rPr lang="ru-RU" sz="1600" b="1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чрезвычайно высокого и высокого риска</a:t>
            </a:r>
            <a:r>
              <a:rPr lang="ru-RU" sz="16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а в отношении таких учреждений может проводиться </a:t>
            </a:r>
            <a:r>
              <a:rPr lang="ru-RU" sz="1600" b="1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обязательный профилактический визит </a:t>
            </a:r>
            <a:r>
              <a:rPr lang="ru-RU" sz="1600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 соответствии с Федеральным законом "О государственном контроле (надзоре) и муниципальном контроле 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178546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30" y="412749"/>
            <a:ext cx="4496146" cy="59790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093" y="412749"/>
            <a:ext cx="4274133" cy="59523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8747" y="178412"/>
            <a:ext cx="95143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Статья 56 Закона № 248-ФЗ.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Виды контрольных (надзорных) мероприятий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188" y="1796997"/>
            <a:ext cx="5540188" cy="489364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Взаимодействие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с контролируемым лицом осуществляется при проведении следующих контрольных (надзорных) мероприятий: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1) контрольная закупка;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2) мониторинговая закупка;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3) выборочный контроль;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4) инспекционный визит;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5) рейдовый осмотр;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6) документарная проверка;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7) выездная проверка.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0678" y="1825509"/>
            <a:ext cx="4926563" cy="452431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Без взаимодействия </a:t>
            </a:r>
            <a:r>
              <a:rPr lang="ru-RU" sz="2400" b="1" dirty="0" smtClean="0">
                <a:solidFill>
                  <a:prstClr val="black"/>
                </a:solidFill>
              </a:rPr>
              <a:t>с контролируемым лицом проводятся следующие контрольные (надзорные) мероприятия (далее - контрольные (надзорные) мероприятия без взаимодействия):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prstClr val="black"/>
                </a:solidFill>
              </a:rPr>
              <a:t>1) наблюдение за соблюдением обязательных требований;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2) выездное обследование.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575249" y="1343608"/>
            <a:ext cx="419878" cy="40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736563" y="1374710"/>
            <a:ext cx="419878" cy="401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606490" y="125525"/>
            <a:ext cx="11280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контрольных (надзорных) мероприятий и контрольных (надзорных) действий, которые могут быть проведены при осуществлении федерального государственного санитарно </a:t>
            </a:r>
            <a:r>
              <a:rPr lang="ru-RU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эпидемиологического контроля (надзора)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430309" y="1147494"/>
          <a:ext cx="11447929" cy="556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43" name="Документ" r:id="rId3" imgW="9236046" imgH="4722438" progId="Word.Document.12">
                  <p:embed/>
                </p:oleObj>
              </mc:Choice>
              <mc:Fallback>
                <p:oleObj name="Документ" r:id="rId3" imgW="9236046" imgH="472243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09" y="1147494"/>
                        <a:ext cx="11447929" cy="5567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9954" y="281965"/>
            <a:ext cx="111700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Федеральная служба по надзору в сфере защиты прав потребителей и благополучия человека осуществляет контроль (надзор) за исполнением обязательных требований законодательства Российской Федерации в области*: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19138" indent="-360363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обеспечения санитарно-эпидемиологического благополучия населения</a:t>
            </a:r>
          </a:p>
          <a:p>
            <a:pPr marL="358775" algn="just"/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58775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защиты прав потребителей</a:t>
            </a:r>
          </a:p>
          <a:p>
            <a:pPr marL="358775" algn="just">
              <a:buFont typeface="Wingdings" pitchFamily="2" charset="2"/>
              <a:buChar char="Ø"/>
            </a:pP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19138" indent="-360363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области потребительского рынка и обеспечения качества и безопасности пищевых продуктов, требований к организации питания, в том числе: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651" y="5745023"/>
            <a:ext cx="11385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*Положением о Федеральной службе по надзору в сфере защиты прав потребителей и благополучия человека, утвержденным Постановлением Правительства Российской Федерации от 30.06.2004 N 322 (ред. от 02.10.2021)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606490" y="125525"/>
            <a:ext cx="11280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контрольных (надзорных) мероприятий и контрольных (надзорных) действий, которые могут быть проведены при осуществлении федерального государственного контроля (надзора) в области защиты прав потребителей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394449" y="1105099"/>
          <a:ext cx="11591364" cy="557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67" name="Документ" r:id="rId3" imgW="9236046" imgH="4539287" progId="Word.Document.12">
                  <p:embed/>
                </p:oleObj>
              </mc:Choice>
              <mc:Fallback>
                <p:oleObj name="Документ" r:id="rId3" imgW="9236046" imgH="453928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49" y="1105099"/>
                        <a:ext cx="11591364" cy="5577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606490" y="196806"/>
            <a:ext cx="112807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rgbClr val="C00000"/>
                </a:solidFill>
              </a:rPr>
              <a:t>Перечень контрольных (надзорных) мероприятий и контрольных (надзорных) действий, которые могут быть проведены при осуществлении федерального государственного контроля (надзора) в сфере защиты детей от информации, причиняющей вред их здоровью и (или) развитию 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0" y="1982268"/>
          <a:ext cx="12192000" cy="237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91" name="Документ" r:id="rId3" imgW="9285281" imgH="1802427" progId="Word.Document.12">
                  <p:embed/>
                </p:oleObj>
              </mc:Choice>
              <mc:Fallback>
                <p:oleObj name="Документ" r:id="rId3" imgW="9285281" imgH="180242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2268"/>
                        <a:ext cx="12192000" cy="2375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0965" y="4337729"/>
            <a:ext cx="3012142" cy="240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1624" y="0"/>
            <a:ext cx="10121152" cy="986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Типовые формы документов утверждены: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260" y="905447"/>
            <a:ext cx="6791930" cy="1590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95" y="2733407"/>
            <a:ext cx="4848225" cy="2162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6924" y="5181612"/>
            <a:ext cx="8563876" cy="10741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3153" y="2689144"/>
            <a:ext cx="4867275" cy="2143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3200400" y="2519082"/>
            <a:ext cx="179294" cy="21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247530" y="2501153"/>
            <a:ext cx="179294" cy="21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52566" y="2537012"/>
            <a:ext cx="259976" cy="2537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2024" y="107577"/>
            <a:ext cx="11492751" cy="78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2024 г. Постановление № 336 дополнено в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6836" y="906778"/>
            <a:ext cx="10408009" cy="56323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"11(12). </a:t>
            </a:r>
            <a:r>
              <a:rPr lang="ru-RU" sz="2400" b="1" dirty="0"/>
              <a:t>Решение</a:t>
            </a:r>
            <a:r>
              <a:rPr lang="ru-RU" sz="2400" dirty="0"/>
              <a:t> о проведении профилактического мероприятия, </a:t>
            </a:r>
            <a:r>
              <a:rPr lang="ru-RU" sz="2400" b="1" dirty="0"/>
              <a:t>контрольного (надзорного) мероприятия</a:t>
            </a:r>
            <a:r>
              <a:rPr lang="ru-RU" sz="2400" dirty="0"/>
              <a:t>, информация о котором вносится в единый реестр контрольных (надзорных) мероприятий в соответствии со статьей 19 Федерального закона "О государственном контроле (надзоре) и муниципальном контроле в Российской Федерации", принимается путем внесения соответствующей информации в единый реестр контрольных (надзорных) мероприятий и ее подписания без необходимости вынесения отдельного решения и внесения его в единый реестр. При этом в едином реестре контрольных (надзорных) мероприятий предусматривается возможность </a:t>
            </a:r>
            <a:r>
              <a:rPr lang="ru-RU" sz="2400" b="1" dirty="0">
                <a:solidFill>
                  <a:srgbClr val="C00000"/>
                </a:solidFill>
              </a:rPr>
              <a:t>формирования выписки</a:t>
            </a:r>
            <a:r>
              <a:rPr lang="ru-RU" sz="2400" dirty="0"/>
              <a:t>, содержащей информацию об указанном решении </a:t>
            </a:r>
            <a:r>
              <a:rPr lang="ru-RU" sz="2400" b="1" dirty="0"/>
              <a:t>с QR-кодом</a:t>
            </a:r>
            <a:r>
              <a:rPr lang="ru-RU" sz="2400" dirty="0"/>
              <a:t>, обеспечивающим переход на страницу в информационно-телекоммуникационной сети "Интернет", содержащую соответствующую запись единого реестра контрольных (надзорных) мероприятий о профилактическом мероприятии, контрольном (надзорном) мероприятии в едином реестре контрольных (надзорных)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16900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2024" y="107577"/>
            <a:ext cx="11492751" cy="78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2024 г. Постановление № 336 дополнено в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6836" y="906778"/>
            <a:ext cx="10408009" cy="56323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11(13). </a:t>
            </a:r>
            <a:r>
              <a:rPr lang="ru-RU" sz="2400" b="1" dirty="0"/>
              <a:t>Предостережение </a:t>
            </a:r>
            <a:r>
              <a:rPr lang="ru-RU" sz="2400" dirty="0"/>
              <a:t>о недопустимости нарушения обязательных требований объявляется путем подписания и опубликования в соответствии с Правилами формирования и ведения единого реестра контрольных (надзорных) мероприятий, утвержденными постановлением Правительства Российской Федерации от 16 апреля 2021 г. N 604 "Об утверждении Правил формирования и ведения единого реестра контрольных (надзорных) мероприятий и о внесении изменения в постановление Правительства Российской Федерации от 28 апреля 2015 г. N 415", электронного паспорта соответствующего предостережения без необходимости вынесения отдельного документа и внесения его в единый реестр. При этом в едином реестре контрольных (надзорных) мероприятий предусматривается возможность </a:t>
            </a:r>
            <a:r>
              <a:rPr lang="ru-RU" sz="2400" b="1" dirty="0"/>
              <a:t>формирования выписки</a:t>
            </a:r>
            <a:r>
              <a:rPr lang="ru-RU" sz="2400" dirty="0"/>
              <a:t>, содержащей информацию об указанном предостережении с QR-кодом, обеспечивающим переход на страницу в информационно-телекоммуникационной сети "Интернет", содержащую соответствующую запись единого реестра о предостережении.</a:t>
            </a:r>
          </a:p>
        </p:txBody>
      </p:sp>
    </p:spTree>
    <p:extLst>
      <p:ext uri="{BB962C8B-B14F-4D97-AF65-F5344CB8AC3E}">
        <p14:creationId xmlns:p14="http://schemas.microsoft.com/office/powerpoint/2010/main" val="15637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29555" y="107577"/>
            <a:ext cx="10614210" cy="788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бланках выписки размещены </a:t>
            </a:r>
            <a:r>
              <a:rPr lang="ru-RU" sz="4000" b="1" dirty="0" smtClean="0">
                <a:solidFill>
                  <a:srgbClr val="C00000"/>
                </a:solidFill>
              </a:rPr>
              <a:t>QR-коды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3036" y="1113454"/>
            <a:ext cx="8059270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-  </a:t>
            </a:r>
            <a:r>
              <a:rPr lang="ru-RU" sz="2000" b="1" dirty="0" smtClean="0">
                <a:solidFill>
                  <a:srgbClr val="7030A0"/>
                </a:solidFill>
              </a:rPr>
              <a:t>QR-код</a:t>
            </a:r>
            <a:r>
              <a:rPr lang="ru-RU" sz="2000" dirty="0" smtClean="0">
                <a:solidFill>
                  <a:prstClr val="black"/>
                </a:solidFill>
              </a:rPr>
              <a:t>, обеспечивающий переход на страницу в информационно-телекоммуникационной сети "Интернет", содержащую запись единого реестра контрольных (надзорных) мероприятий о профилактическом мероприятии, контрольном (надзорном) мероприятии в едином реестре контрольных (надзорных) мероприятий, в рамках которого составлен соответствующий документ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79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8469" y="1165422"/>
            <a:ext cx="2008095" cy="20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1555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210" y="4112655"/>
            <a:ext cx="2129769" cy="205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35120" y="3784952"/>
            <a:ext cx="8130987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QR-код</a:t>
            </a:r>
            <a:r>
              <a:rPr lang="ru-RU" sz="2000" dirty="0" smtClean="0">
                <a:solidFill>
                  <a:prstClr val="black"/>
                </a:solidFill>
              </a:rPr>
              <a:t>, обеспечивающий переход на единый портал государственных и муниципальных услуг (функций) </a:t>
            </a:r>
            <a:r>
              <a:rPr lang="ru-RU" sz="2000" dirty="0" smtClean="0">
                <a:solidFill>
                  <a:prstClr val="black"/>
                </a:solidFill>
                <a:hlinkClick r:id="rId4"/>
              </a:rPr>
              <a:t>https://knd.gosuslugi.ru</a:t>
            </a:r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В случае несогласия с настоящим решением (актом) можно обжаловать его в течение 30 календарных дней со дня получения информации о принятии обжалуемого решения (о составлении обжалуемого акта) (статья 40 Федерального закона "О государственном контроле (надзоре) и муниципальном контроле в Российской Федерации«)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9988"/>
            <a:ext cx="10515600" cy="1430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+mn-lt"/>
              </a:rPr>
              <a:t>Контролируемое </a:t>
            </a:r>
            <a:r>
              <a:rPr lang="ru-RU" sz="2400" b="1" dirty="0">
                <a:latin typeface="+mn-lt"/>
              </a:rPr>
              <a:t>лицо может обжаловать </a:t>
            </a:r>
            <a:r>
              <a:rPr lang="ru-RU" sz="2400" b="1" dirty="0" smtClean="0">
                <a:latin typeface="+mn-lt"/>
              </a:rPr>
              <a:t>решения органа государственного контроля (надзора) в </a:t>
            </a:r>
            <a:r>
              <a:rPr lang="ru-RU" sz="2400" b="1" dirty="0">
                <a:latin typeface="+mn-lt"/>
              </a:rPr>
              <a:t>досудебном порядке </a:t>
            </a:r>
            <a:r>
              <a:rPr lang="ru-RU" sz="2400" b="1" dirty="0" smtClean="0">
                <a:latin typeface="+mn-lt"/>
              </a:rPr>
              <a:t>с использованием единого портала государственных и муниципальных услуг (функций), перейдя по ссылке https://knd.gosuslugi.ru/ или с помощью QR-кода 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63" y="1836965"/>
            <a:ext cx="5298823" cy="43107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142" y="1575719"/>
            <a:ext cx="2490107" cy="48985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8015739" y="5806422"/>
            <a:ext cx="1715861" cy="4108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9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26" y="1882307"/>
            <a:ext cx="6253843" cy="40689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7564" y="2016740"/>
            <a:ext cx="5554436" cy="39515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4449" y="259086"/>
            <a:ext cx="111969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Порядок досудебного обжалования размещен на едином портале государственных и муниципальных услуг (функций)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knd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en-US" sz="2800" b="1" dirty="0" err="1" smtClean="0">
                <a:solidFill>
                  <a:srgbClr val="002060"/>
                </a:solidFill>
              </a:rPr>
              <a:t>gosuslugi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en-US" sz="2800" b="1" dirty="0" err="1" smtClean="0">
                <a:solidFill>
                  <a:srgbClr val="002060"/>
                </a:solidFill>
              </a:rPr>
              <a:t>ru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1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01" y="775609"/>
            <a:ext cx="9895684" cy="48543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060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41" y="269421"/>
            <a:ext cx="5862510" cy="3107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3726" y="2988820"/>
            <a:ext cx="5934076" cy="3476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618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337463"/>
            <a:ext cx="107550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санитарно-эпидемиологический контроль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(надзор);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контроль (надзор) в области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защиты прав потребителей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Tx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Санитарно-карантинный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контроль в пунктах пропуска через государственную границу Российской Федерации;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контроль (надзор) за соблюдением законодательства Российской Федерации о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защите детей от информации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причиняющей вред их здоровью и (или) развитию, за соответствием информационной продукции, реализуемой потребителям, обязательным требованиям в области защиты детей от информации, причиняющей вред их здоровью и (или) развитию, в части указания в сопроводительных документах на информационную продукцию сведений, полученных в результате классификации информационной продукции, а также в части размещения на такой продукции в соответствии с указанными сведениями знака информационной продукции;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лицензионный контроль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(надзор) за деятельностью в области использования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возбудителей инфекционных заболеваний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человека и животных (за исключением случая, если указанная деятельность осуществляется в медицинских целях) и </a:t>
            </a:r>
            <a:r>
              <a:rPr lang="ru-RU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генно-инженерно-модифицированных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организмов III и IV степеней потенциальной опасности, осуществляемой в замкнутых системах;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лицензионный контроль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(надзор) за деятельностью в области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использования источников ионизирующего излучения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(генерирующих) (за исключением случая, если эти источники используются в медицинской деятельности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Федеральный государственный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лицензионный контроль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(надзор) за деятельностью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оказанию услуг по 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дезинфекции, дезинсекции и дератизации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целях обеспечения санитарно-эпидемиологического благополучия населения</a:t>
            </a:r>
          </a:p>
          <a:p>
            <a:pPr marL="342900" indent="-342900">
              <a:buFontTx/>
              <a:buAutoNum type="arabicPeriod"/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ChangeArrowheads="1"/>
          </p:cNvSpPr>
          <p:nvPr/>
        </p:nvSpPr>
        <p:spPr bwMode="auto">
          <a:xfrm>
            <a:off x="534040" y="276920"/>
            <a:ext cx="8054149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 соответствии с частью 6 статьи 21 Федерального закона от 31.07.2020 № 248-ФЗ «О государственном контроле (надзоре) и муниципальном контроле в Российской Федерации» (далее – Закон № 248-ФЗ),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документы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направляемые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контрольный (надзорный) орган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электронном виде, подписываются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простой электронной подписью;</a:t>
            </a: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простой электронной подписью, ключ которой получен физическим лицом при личной явке в соответствии с правилами использования простой электронной подписи при обращении за получением государственных и муниципальных услуг в электронной форме, установленными Правительством Российской Федерации;</a:t>
            </a: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ru-RU" sz="20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усиленной квалифицированной электронной подписью в случаях, установленных настоящим Федеральным законом.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9813" y="249614"/>
            <a:ext cx="1964671" cy="196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5711" y="4499294"/>
            <a:ext cx="2203916" cy="235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4807" y="2312737"/>
            <a:ext cx="2316536" cy="20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1"/>
          <p:cNvSpPr>
            <a:spLocks noChangeArrowheads="1"/>
          </p:cNvSpPr>
          <p:nvPr/>
        </p:nvSpPr>
        <p:spPr bwMode="auto">
          <a:xfrm>
            <a:off x="6198465" y="609037"/>
            <a:ext cx="537882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Федеральным законом от 31.07.2020 № 248-ФЗ «О государственном контроле (надзоре) и муниципальном контроле в Российской Федерации» установлен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приоритет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проведения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профилактических мероприятий,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направленных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снижение риска причинения вреда (ущерба), по отношению к проведению контрольных (надзорных) мероприятий (статья 8).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Государственный контроль (надзор) осуществляется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основе управления рисками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причинения вреда (ущерба),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определяющего выбор профилактических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мероприятий и контрольных (надзорных) мероприятий, их содержание, интенсивность и результаты (статья 22).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5" y="729344"/>
            <a:ext cx="4691102" cy="5899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4826" y="604764"/>
            <a:ext cx="1051111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/>
            <a:r>
              <a:rPr lang="ru-RU" sz="2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Статья 8. Стимулирование добросовестного соблюдения обязательных требований</a:t>
            </a:r>
          </a:p>
          <a:p>
            <a:pPr algn="just"/>
            <a:endParaRPr lang="ru-RU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Tx/>
              <a:buAutoNum type="arabicPeriod"/>
            </a:pP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осуществлении государственного контроля (надзора), муниципального контроля </a:t>
            </a: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проведение профилактических мероприятий</a:t>
            </a: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направленных на снижение риска причинения вреда (ущерба), </a:t>
            </a:r>
            <a:r>
              <a:rPr lang="ru-R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является приоритетным</a:t>
            </a:r>
            <a:r>
              <a:rPr lang="ru-RU" sz="26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отношению к проведению контрольных (надзорных) мероприятий.</a:t>
            </a:r>
          </a:p>
          <a:p>
            <a:pPr marL="514350" indent="-514350" algn="just">
              <a:buFontTx/>
              <a:buAutoNum type="arabicPeriod"/>
            </a:pPr>
            <a:endParaRPr lang="ru-RU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Tx/>
              <a:buAutoNum type="arabicPeriod"/>
            </a:pP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Государственный контроль (надзор), муниципальный контроль должны обеспечивать </a:t>
            </a: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стимулы к добросовестному соблюдению </a:t>
            </a:r>
            <a:r>
              <a:rPr lang="ru-RU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обязательных требований и минимизацию потенциальной выгоды от нарушений обязательных требований.</a:t>
            </a:r>
          </a:p>
          <a:p>
            <a:endParaRPr lang="ru-RU" sz="28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057" y="-555173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3258" y="111625"/>
            <a:ext cx="10989449" cy="540147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РАЗДЕЛ IV. ПРОФИЛАКТИКА РИСКОВ ПРИЧИНЕНИЯ ВРЕДА (УЩЕРБА) ОХРАНЯЕМЫМ ЗАКОНОМ ЦЕННОСТЯМ, НЕЗАВИСИМАЯ ОЦЕНКА СОБЛЮДЕНИЯ ОБЯЗАТЕЛЬНЫХ ТРЕБОВАНИЙ</a:t>
            </a:r>
          </a:p>
          <a:p>
            <a:pPr algn="ctr"/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10. Профилактические мероприятия</a:t>
            </a:r>
          </a:p>
          <a:p>
            <a:endParaRPr lang="ru-RU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Профилактика рисков причинения вреда (ущерба) охраняемым законом ценностям направлена на </a:t>
            </a:r>
            <a:r>
              <a:rPr lang="ru-RU" sz="2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достижение следующих основных ЦЕЛЕЙ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стимулирование добросовестного 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соблюдения обязательных требований всеми контролируемыми лицами;</a:t>
            </a:r>
          </a:p>
          <a:p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устранение условий, причин и факторов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способных привести </a:t>
            </a:r>
            <a:r>
              <a:rPr lang="ru-RU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 нарушениям 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обязательных требований и (или) причинению вреда (ущерба) охраняемым законом ценностям;</a:t>
            </a:r>
          </a:p>
          <a:p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создание условий для доведения обязательных требован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ий до контролируемых лиц, </a:t>
            </a:r>
            <a:r>
              <a:rPr lang="ru-RU" sz="21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повышение информированности</a:t>
            </a:r>
            <a:r>
              <a:rPr lang="ru-RU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 способах их соблюдения.</a:t>
            </a:r>
            <a:endParaRPr lang="ru-RU" sz="2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7729" name="Rectangle 1"/>
          <p:cNvSpPr>
            <a:spLocks noChangeArrowheads="1"/>
          </p:cNvSpPr>
          <p:nvPr/>
        </p:nvSpPr>
        <p:spPr bwMode="auto">
          <a:xfrm>
            <a:off x="531583" y="5738790"/>
            <a:ext cx="113895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Глава 10 регулирует вопросы организации и проведения профилактических мероприятий, в т.ч. требования к программам профилактики рисков причинения вреда (ущерба) охраняемым законом ценностям, виды, способы и формы проведения профилактических мероприятий.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3029" y="-522511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73629" y="176939"/>
            <a:ext cx="10695534" cy="617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10. Профилактические мероприятия</a:t>
            </a:r>
          </a:p>
          <a:p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Статья 45. Виды профилактических мероприятий</a:t>
            </a:r>
          </a:p>
          <a:p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Контрольные (надзорные) органы могут проводить следующие профилактические мероприятия: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 информирование;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2) обобщение правоприменительной практики;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3) меры стимулирования добросовестности;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4) объявление предостережения;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5) консультирование;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6) самообследование;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7) профилактический визит.</a:t>
            </a:r>
          </a:p>
          <a:p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</a:t>
            </a: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профилактических мероприятий, которые проводятся при осуществлении государственного контроля (надзора), муниципального контроля,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определяются положением о виде контроля</a:t>
            </a:r>
            <a:endParaRPr lang="ru-RU" sz="2200" dirty="0" smtClean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628" y="-500744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3270" y="9"/>
            <a:ext cx="10815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профилактических мероприятий при осуществлении федерального государственного контроля (надзора)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6529" y="1017044"/>
          <a:ext cx="11403108" cy="6296978"/>
        </p:xfrm>
        <a:graphic>
          <a:graphicData uri="http://schemas.openxmlformats.org/drawingml/2006/table">
            <a:tbl>
              <a:tblPr/>
              <a:tblGrid>
                <a:gridCol w="3790056"/>
                <a:gridCol w="2237669"/>
                <a:gridCol w="2497713"/>
                <a:gridCol w="2877670"/>
              </a:tblGrid>
              <a:tr h="2211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профилактических мероприятий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(в соответствии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ст. 45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Федерального закона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31.07.2020 №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248-ФЗ и Положениями о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виде контроля (надзора)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Федеральный  государственный санитарно – эпидемиологический контроль (надзор)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Федеральный государственный контроль (надзор) в области защиты прав потребителей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Федеральный государственный контроль (надзор)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сфере защиты детей от информации, причиняющей вред их здоровью и (или) развитию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Информирование (ст.46)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Обобщение правоприменительной практики (ст.47)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Меры стимулирования добросовестности(ст.48)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Объявление предостережения (ст.49)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Консультирование (ст.50)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Самообследование (ст.51)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Профилактический  визит (ст.52)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5942" y="-587827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1818"/>
            <a:ext cx="12191999" cy="53633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235428" y="637387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36731"/>
              </p:ext>
            </p:extLst>
          </p:nvPr>
        </p:nvGraphicFramePr>
        <p:xfrm>
          <a:off x="121184" y="683262"/>
          <a:ext cx="11797583" cy="58070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91902">
                  <a:extLst>
                    <a:ext uri="{9D8B030D-6E8A-4147-A177-3AD203B41FA5}">
                      <a16:colId xmlns:a16="http://schemas.microsoft.com/office/drawing/2014/main" xmlns="" val="2946057532"/>
                    </a:ext>
                  </a:extLst>
                </a:gridCol>
                <a:gridCol w="5072223">
                  <a:extLst>
                    <a:ext uri="{9D8B030D-6E8A-4147-A177-3AD203B41FA5}">
                      <a16:colId xmlns:a16="http://schemas.microsoft.com/office/drawing/2014/main" xmlns="" val="1183018551"/>
                    </a:ext>
                  </a:extLst>
                </a:gridCol>
                <a:gridCol w="4633458">
                  <a:extLst>
                    <a:ext uri="{9D8B030D-6E8A-4147-A177-3AD203B41FA5}">
                      <a16:colId xmlns:a16="http://schemas.microsoft.com/office/drawing/2014/main" xmlns="" val="2692801237"/>
                    </a:ext>
                  </a:extLst>
                </a:gridCol>
              </a:tblGrid>
              <a:tr h="1121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обязательный ПВ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статья 52.1 Закона № 248-ФЗ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инициативе 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контролируемого 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статья 52.2 Закона № 248-ФЗ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extLst>
                  <a:ext uri="{0D108BD9-81ED-4DB2-BD59-A6C34878D82A}">
                    <a16:rowId xmlns:a16="http://schemas.microsoft.com/office/drawing/2014/main" xmlns="" val="3636404858"/>
                  </a:ext>
                </a:extLst>
              </a:tr>
              <a:tr h="4685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Правовые основания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отношении контролируемых лиц, принадлежащих им объектов контроля, отнесенных к определенной категории риска,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с </a:t>
                      </a:r>
                      <a:r>
                        <a:rPr lang="ru-RU" sz="1400" dirty="0">
                          <a:effectLst/>
                        </a:rPr>
                        <a:t>учетом </a:t>
                      </a:r>
                      <a:r>
                        <a:rPr lang="ru-RU" sz="1400" dirty="0" smtClean="0">
                          <a:effectLst/>
                        </a:rPr>
                        <a:t>части </a:t>
                      </a:r>
                      <a:r>
                        <a:rPr lang="ru-RU" sz="1400" dirty="0">
                          <a:effectLst/>
                        </a:rPr>
                        <a:t>2 </a:t>
                      </a:r>
                      <a:r>
                        <a:rPr lang="ru-RU" sz="1400" dirty="0" smtClean="0">
                          <a:effectLst/>
                        </a:rPr>
                        <a:t>статьи </a:t>
                      </a:r>
                      <a:r>
                        <a:rPr lang="ru-RU" sz="1400" dirty="0">
                          <a:effectLst/>
                        </a:rPr>
                        <a:t>25 Закона № 248-ФЗ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2) в отношении контролируемых лиц, представивших уведомление о начале осуществления отдельных видов предпринимательской деятельности, определенных Положением о виде контроля (надзора) - не позднее </a:t>
                      </a:r>
                      <a:r>
                        <a:rPr lang="ru-RU" sz="1600" dirty="0" smtClean="0">
                          <a:effectLst/>
                        </a:rPr>
                        <a:t>6 </a:t>
                      </a:r>
                      <a:r>
                        <a:rPr lang="ru-RU" sz="1600" dirty="0">
                          <a:effectLst/>
                        </a:rPr>
                        <a:t>месяцев с даты представления такого уведомления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3) по поручению: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Президента Российской Федерации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или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Правительства </a:t>
                      </a:r>
                      <a:r>
                        <a:rPr lang="ru-RU" sz="1600" dirty="0">
                          <a:effectLst/>
                        </a:rPr>
                        <a:t>Российской </a:t>
                      </a:r>
                      <a:r>
                        <a:rPr lang="ru-RU" sz="1600" dirty="0" smtClean="0">
                          <a:effectLst/>
                        </a:rPr>
                        <a:t>Федерации</a:t>
                      </a:r>
                      <a:endParaRPr lang="ru-RU" sz="1600" dirty="0">
                        <a:effectLst/>
                      </a:endParaRPr>
                    </a:p>
                  </a:txBody>
                  <a:tcPr marL="61220" marR="61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случае поступления заявления,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поданного посредством </a:t>
                      </a:r>
                      <a:r>
                        <a:rPr lang="ru-RU" sz="1600" dirty="0">
                          <a:effectLst/>
                        </a:rPr>
                        <a:t>единого портала государственных и муниципальных услуг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см. </a:t>
                      </a:r>
                      <a:r>
                        <a:rPr lang="ru-RU" sz="1400" dirty="0" smtClean="0">
                          <a:effectLst/>
                        </a:rPr>
                        <a:t>пункт </a:t>
                      </a:r>
                      <a:r>
                        <a:rPr lang="ru-RU" sz="1400" dirty="0">
                          <a:effectLst/>
                        </a:rPr>
                        <a:t>8(2) ПП РФ от 10.03.2022 № 336)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extLst>
                  <a:ext uri="{0D108BD9-81ED-4DB2-BD59-A6C34878D82A}">
                    <a16:rowId xmlns:a16="http://schemas.microsoft.com/office/drawing/2014/main" xmlns="" val="79559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110"/>
            <a:ext cx="12191999" cy="53633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235428" y="637387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608583"/>
              </p:ext>
            </p:extLst>
          </p:nvPr>
        </p:nvGraphicFramePr>
        <p:xfrm>
          <a:off x="207391" y="745932"/>
          <a:ext cx="11711376" cy="562793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76616">
                  <a:extLst>
                    <a:ext uri="{9D8B030D-6E8A-4147-A177-3AD203B41FA5}">
                      <a16:colId xmlns:a16="http://schemas.microsoft.com/office/drawing/2014/main" xmlns="" val="3832225217"/>
                    </a:ext>
                  </a:extLst>
                </a:gridCol>
                <a:gridCol w="5035158">
                  <a:extLst>
                    <a:ext uri="{9D8B030D-6E8A-4147-A177-3AD203B41FA5}">
                      <a16:colId xmlns:a16="http://schemas.microsoft.com/office/drawing/2014/main" xmlns="" val="3288371927"/>
                    </a:ext>
                  </a:extLst>
                </a:gridCol>
                <a:gridCol w="4599602">
                  <a:extLst>
                    <a:ext uri="{9D8B030D-6E8A-4147-A177-3AD203B41FA5}">
                      <a16:colId xmlns:a16="http://schemas.microsoft.com/office/drawing/2014/main" xmlns="" val="3994077039"/>
                    </a:ext>
                  </a:extLst>
                </a:gridCol>
              </a:tblGrid>
              <a:tr h="703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обязательный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1220" marR="61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инициативе 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1220" marR="61220" marT="0" marB="0" anchor="ctr"/>
                </a:tc>
                <a:extLst>
                  <a:ext uri="{0D108BD9-81ED-4DB2-BD59-A6C34878D82A}">
                    <a16:rowId xmlns:a16="http://schemas.microsoft.com/office/drawing/2014/main" xmlns="" val="1550279659"/>
                  </a:ext>
                </a:extLst>
              </a:tr>
              <a:tr h="3165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Контроли-</a:t>
                      </a:r>
                      <a:r>
                        <a:rPr lang="ru-RU" sz="2000" dirty="0" err="1" smtClean="0">
                          <a:effectLst/>
                        </a:rPr>
                        <a:t>руемые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лица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</a:t>
                      </a:r>
                      <a:r>
                        <a:rPr lang="ru-RU" sz="1600" dirty="0" smtClean="0">
                          <a:effectLst/>
                        </a:rPr>
                        <a:t>отношении: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(части 2 – 4, 7 статьи 25 Закона № 248-ФЗ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r>
                        <a:rPr lang="ru-RU" sz="1600" dirty="0" smtClean="0"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effectLst/>
                        </a:rPr>
                        <a:t>объектов, отнесенных к </a:t>
                      </a:r>
                      <a:r>
                        <a:rPr lang="ru-RU" sz="1600" dirty="0" smtClean="0">
                          <a:effectLst/>
                        </a:rPr>
                        <a:t>ВР </a:t>
                      </a:r>
                      <a:r>
                        <a:rPr lang="ru-RU" sz="1600" dirty="0">
                          <a:effectLst/>
                        </a:rPr>
                        <a:t>– 1 </a:t>
                      </a:r>
                      <a:r>
                        <a:rPr lang="ru-RU" sz="1600" dirty="0" smtClean="0">
                          <a:effectLst/>
                        </a:rPr>
                        <a:t>в год (либо 1 плановое</a:t>
                      </a:r>
                      <a:r>
                        <a:rPr lang="ru-RU" sz="1600" baseline="0" dirty="0" smtClean="0">
                          <a:effectLst/>
                        </a:rPr>
                        <a:t> КНМ 1 раз в 2 года)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ru-RU" sz="8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effectLst/>
                        </a:rPr>
                        <a:t>ЗР, СР, УР – в соответствии с Положением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о </a:t>
                      </a:r>
                      <a:r>
                        <a:rPr lang="ru-RU" sz="1600" dirty="0">
                          <a:effectLst/>
                        </a:rPr>
                        <a:t>виде контроля (надзора</a:t>
                      </a:r>
                      <a:r>
                        <a:rPr lang="ru-RU" sz="1600" dirty="0" smtClean="0">
                          <a:effectLst/>
                        </a:rPr>
                        <a:t>);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ru-RU" sz="8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effectLst/>
                        </a:rPr>
                        <a:t>ЧВР – вместо планового </a:t>
                      </a:r>
                      <a:r>
                        <a:rPr lang="ru-RU" sz="1600" dirty="0" smtClean="0">
                          <a:effectLst/>
                        </a:rPr>
                        <a:t>КНМ, </a:t>
                      </a: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т.ч. с учетом пункта 11(4) ПП РФ от 10.03.2022 № </a:t>
                      </a:r>
                      <a:r>
                        <a:rPr lang="ru-RU" sz="1400" dirty="0" smtClean="0">
                          <a:effectLst/>
                        </a:rPr>
                        <a:t>336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(право органа контроля)</a:t>
                      </a:r>
                      <a:endParaRPr lang="ru-RU" sz="16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отношении: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(часть 1 статьи 52.2 Закона № </a:t>
                      </a:r>
                      <a:r>
                        <a:rPr lang="ru-RU" sz="1400" dirty="0" smtClean="0">
                          <a:effectLst/>
                        </a:rPr>
                        <a:t>248-ФЗ)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effectLst/>
                        </a:rPr>
                        <a:t>субъекта малого предпринимательства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ru-RU" sz="8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effectLst/>
                        </a:rPr>
                        <a:t>социально ориентированной некоммерческой организацией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ru-RU" sz="800" dirty="0">
                        <a:effectLst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effectLst/>
                        </a:rPr>
                        <a:t>государственных или муниципальных учреждений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extLst>
                  <a:ext uri="{0D108BD9-81ED-4DB2-BD59-A6C34878D82A}">
                    <a16:rowId xmlns:a16="http://schemas.microsoft.com/office/drawing/2014/main" xmlns="" val="3078255447"/>
                  </a:ext>
                </a:extLst>
              </a:tr>
              <a:tr h="1758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Планирование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 4 статьи 44 Закона № 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пункт 7 Правил разработки и утверждения контрольными (надзорными) органами программы профилактики рисков причинения вреда (ущерба) охраняемым законом ценностям,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утв. ПП РФ от 25.06.2021 </a:t>
                      </a:r>
                      <a:r>
                        <a:rPr lang="ru-RU" sz="1400" dirty="0" smtClean="0">
                          <a:effectLst/>
                        </a:rPr>
                        <a:t>№ </a:t>
                      </a:r>
                      <a:r>
                        <a:rPr lang="ru-RU" sz="1400" dirty="0">
                          <a:effectLst/>
                        </a:rPr>
                        <a:t>990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! изменения </a:t>
                      </a:r>
                      <a:r>
                        <a:rPr lang="ru-RU" sz="1600" dirty="0">
                          <a:effectLst/>
                        </a:rPr>
                        <a:t>могут вносится ежемесячно без проведения публичного обсуждения</a:t>
                      </a:r>
                      <a:endParaRPr lang="ru-RU" sz="1600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0" marR="612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7853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1818"/>
            <a:ext cx="12191999" cy="53633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235428" y="637387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68299"/>
              </p:ext>
            </p:extLst>
          </p:nvPr>
        </p:nvGraphicFramePr>
        <p:xfrm>
          <a:off x="139471" y="704285"/>
          <a:ext cx="11779295" cy="593888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21531">
                  <a:extLst>
                    <a:ext uri="{9D8B030D-6E8A-4147-A177-3AD203B41FA5}">
                      <a16:colId xmlns:a16="http://schemas.microsoft.com/office/drawing/2014/main" xmlns="" val="3005814017"/>
                    </a:ext>
                  </a:extLst>
                </a:gridCol>
                <a:gridCol w="4990506">
                  <a:extLst>
                    <a:ext uri="{9D8B030D-6E8A-4147-A177-3AD203B41FA5}">
                      <a16:colId xmlns:a16="http://schemas.microsoft.com/office/drawing/2014/main" xmlns="" val="490007443"/>
                    </a:ext>
                  </a:extLst>
                </a:gridCol>
                <a:gridCol w="107715">
                  <a:extLst>
                    <a:ext uri="{9D8B030D-6E8A-4147-A177-3AD203B41FA5}">
                      <a16:colId xmlns:a16="http://schemas.microsoft.com/office/drawing/2014/main" xmlns="" val="239704119"/>
                    </a:ext>
                  </a:extLst>
                </a:gridCol>
                <a:gridCol w="4859543">
                  <a:extLst>
                    <a:ext uri="{9D8B030D-6E8A-4147-A177-3AD203B41FA5}">
                      <a16:colId xmlns:a16="http://schemas.microsoft.com/office/drawing/2014/main" xmlns="" val="1798439198"/>
                    </a:ext>
                  </a:extLst>
                </a:gridCol>
              </a:tblGrid>
              <a:tr h="363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" marR="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обязательный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309" marR="230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инициативе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309" marR="230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309" marR="2309" marT="0" marB="0" anchor="ctr"/>
                </a:tc>
                <a:extLst>
                  <a:ext uri="{0D108BD9-81ED-4DB2-BD59-A6C34878D82A}">
                    <a16:rowId xmlns:a16="http://schemas.microsoft.com/office/drawing/2014/main" xmlns="" val="1870309340"/>
                  </a:ext>
                </a:extLst>
              </a:tr>
              <a:tr h="162067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 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проведении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" marR="230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статья 19 Закона № 248-ФЗ + пункт 11(12) ПП РФ от 10.03.2022 № 336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решение принимается путем внесения соответствующей информации в ЕРКНМ </a:t>
                      </a:r>
                      <a:r>
                        <a:rPr lang="ru-RU" sz="1600" dirty="0" smtClean="0">
                          <a:effectLst/>
                        </a:rPr>
                        <a:t>и </a:t>
                      </a:r>
                      <a:r>
                        <a:rPr lang="ru-RU" sz="1600" dirty="0">
                          <a:effectLst/>
                        </a:rPr>
                        <a:t>ее подписания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без необходимости вынесения отдельного решения и внесения его в единый реестр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ЕРКНМ предусматривается возможность формирования выписки, содержащей информацию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 указанном решении с QR-кодом, обеспечивающим переход на страницу в информационно-телекоммуникационной сети "Интернет", содержащую соответствующую запись о </a:t>
                      </a:r>
                      <a:r>
                        <a:rPr lang="ru-RU" sz="1400" dirty="0" smtClean="0">
                          <a:effectLst/>
                        </a:rPr>
                        <a:t>ПВ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" marR="23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598744"/>
                  </a:ext>
                </a:extLst>
              </a:tr>
              <a:tr h="149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 6 статьи 44 Закона № </a:t>
                      </a:r>
                      <a:r>
                        <a:rPr lang="ru-RU" sz="1400" dirty="0" smtClean="0">
                          <a:effectLst/>
                        </a:rPr>
                        <a:t>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Согласно программы профилактики рисков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(профилактические мероприятия, предусмотренные программой профилактики рисков причинения вреда, обязательны для проведения)</a:t>
                      </a:r>
                      <a:endParaRPr lang="ru-RU" sz="1400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" marR="23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 2 и 3 статьи 52.2 Закона № </a:t>
                      </a:r>
                      <a:r>
                        <a:rPr lang="ru-RU" sz="1400" dirty="0" smtClean="0">
                          <a:effectLst/>
                        </a:rPr>
                        <a:t>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принимается </a:t>
                      </a:r>
                      <a:r>
                        <a:rPr lang="ru-RU" sz="1600" dirty="0">
                          <a:effectLst/>
                        </a:rPr>
                        <a:t>в течение 10 рабочих дней со дня поступления заявления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>
                        <a:effectLst/>
                      </a:endParaRP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дата </a:t>
                      </a:r>
                      <a:r>
                        <a:rPr lang="ru-RU" sz="1600" dirty="0">
                          <a:effectLst/>
                        </a:rPr>
                        <a:t>проведения </a:t>
                      </a:r>
                      <a:r>
                        <a:rPr lang="ru-RU" sz="1600" dirty="0" smtClean="0">
                          <a:effectLst/>
                        </a:rPr>
                        <a:t>согласовывается любым </a:t>
                      </a:r>
                      <a:r>
                        <a:rPr lang="ru-RU" sz="1600" dirty="0">
                          <a:effectLst/>
                        </a:rPr>
                        <a:t>способом, обеспечивающим фиксирование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такого </a:t>
                      </a:r>
                      <a:r>
                        <a:rPr lang="ru-RU" sz="1600" dirty="0">
                          <a:effectLst/>
                        </a:rPr>
                        <a:t>согласования, </a:t>
                      </a:r>
                      <a:r>
                        <a:rPr lang="ru-RU" sz="1600" dirty="0" smtClean="0">
                          <a:effectLst/>
                        </a:rPr>
                        <a:t>(в </a:t>
                      </a:r>
                      <a:r>
                        <a:rPr lang="ru-RU" sz="1600" dirty="0">
                          <a:effectLst/>
                        </a:rPr>
                        <a:t>течение 20 рабочих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дней </a:t>
                      </a:r>
                      <a:r>
                        <a:rPr lang="ru-RU" sz="1600" dirty="0">
                          <a:effectLst/>
                        </a:rPr>
                        <a:t>со дня принятия решения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о </a:t>
                      </a:r>
                      <a:r>
                        <a:rPr lang="ru-RU" sz="1600" dirty="0">
                          <a:effectLst/>
                        </a:rPr>
                        <a:t>проведении </a:t>
                      </a:r>
                      <a:r>
                        <a:rPr lang="ru-RU" sz="1600" dirty="0" smtClean="0">
                          <a:effectLst/>
                        </a:rPr>
                        <a:t>ПВ)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" marR="2309" marT="0" marB="0" anchor="ctr"/>
                </a:tc>
                <a:extLst>
                  <a:ext uri="{0D108BD9-81ED-4DB2-BD59-A6C34878D82A}">
                    <a16:rowId xmlns:a16="http://schemas.microsoft.com/office/drawing/2014/main" xmlns="" val="3544712584"/>
                  </a:ext>
                </a:extLst>
              </a:tr>
              <a:tr h="2456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 12 статьи 52.1 Закона № 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решение о повторном проведении ПВ может быть принято не позднее 3 месяцев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даты составления акта о невозможности проведения обязательного ПВ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уклонение </a:t>
                      </a:r>
                      <a:r>
                        <a:rPr lang="ru-RU" sz="1400" dirty="0">
                          <a:effectLst/>
                        </a:rPr>
                        <a:t>контролируемого лица от проведения обязательного ПВ является основанием для проведения внепланового КНМ </a:t>
                      </a: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пункт 9 части 1 статьи </a:t>
                      </a:r>
                      <a:r>
                        <a:rPr lang="ru-RU" sz="1400" dirty="0" smtClean="0">
                          <a:effectLst/>
                        </a:rPr>
                        <a:t>57)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" marR="23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" marR="2309" marT="0" marB="0" anchor="ctr"/>
                </a:tc>
                <a:extLst>
                  <a:ext uri="{0D108BD9-81ED-4DB2-BD59-A6C34878D82A}">
                    <a16:rowId xmlns:a16="http://schemas.microsoft.com/office/drawing/2014/main" xmlns="" val="2646763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0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1818"/>
            <a:ext cx="12191999" cy="53633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235428" y="637387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79018"/>
              </p:ext>
            </p:extLst>
          </p:nvPr>
        </p:nvGraphicFramePr>
        <p:xfrm>
          <a:off x="179993" y="688157"/>
          <a:ext cx="11738774" cy="60508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59518">
                  <a:extLst>
                    <a:ext uri="{9D8B030D-6E8A-4147-A177-3AD203B41FA5}">
                      <a16:colId xmlns:a16="http://schemas.microsoft.com/office/drawing/2014/main" xmlns="" val="1337635450"/>
                    </a:ext>
                  </a:extLst>
                </a:gridCol>
                <a:gridCol w="5150606">
                  <a:extLst>
                    <a:ext uri="{9D8B030D-6E8A-4147-A177-3AD203B41FA5}">
                      <a16:colId xmlns:a16="http://schemas.microsoft.com/office/drawing/2014/main" xmlns="" val="3278344140"/>
                    </a:ext>
                  </a:extLst>
                </a:gridCol>
                <a:gridCol w="4828650">
                  <a:extLst>
                    <a:ext uri="{9D8B030D-6E8A-4147-A177-3AD203B41FA5}">
                      <a16:colId xmlns:a16="http://schemas.microsoft.com/office/drawing/2014/main" xmlns="" val="3314882659"/>
                    </a:ext>
                  </a:extLst>
                </a:gridCol>
              </a:tblGrid>
              <a:tr h="63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98" marR="506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обязательный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0698" marR="506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инициативе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0698" marR="50698" marT="0" marB="0" anchor="ctr"/>
                </a:tc>
                <a:extLst>
                  <a:ext uri="{0D108BD9-81ED-4DB2-BD59-A6C34878D82A}">
                    <a16:rowId xmlns:a16="http://schemas.microsoft.com/office/drawing/2014/main" xmlns="" val="136511988"/>
                  </a:ext>
                </a:extLst>
              </a:tr>
              <a:tr h="955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Место </a:t>
                      </a:r>
                      <a:r>
                        <a:rPr lang="ru-RU" sz="2000" dirty="0" smtClean="0">
                          <a:effectLst/>
                        </a:rPr>
                        <a:t>проведения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98" marR="5069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 1 статьи 52 Закона № 248-ФЗ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месту осуществления деятельности контролируемого </a:t>
                      </a:r>
                      <a:r>
                        <a:rPr lang="ru-RU" sz="1600" dirty="0" smtClean="0">
                          <a:effectLst/>
                        </a:rPr>
                        <a:t>лица либо </a:t>
                      </a:r>
                      <a:r>
                        <a:rPr lang="ru-RU" sz="1600" dirty="0">
                          <a:effectLst/>
                        </a:rPr>
                        <a:t>путем использования видео-конференц-связи </a:t>
                      </a:r>
                      <a:r>
                        <a:rPr lang="ru-RU" sz="1400" dirty="0" smtClean="0">
                          <a:effectLst/>
                        </a:rPr>
                        <a:t>или </a:t>
                      </a:r>
                      <a:r>
                        <a:rPr lang="ru-RU" sz="1400" dirty="0">
                          <a:effectLst/>
                        </a:rPr>
                        <a:t>мобильного приложения "Инспектор"</a:t>
                      </a:r>
                      <a:endParaRPr lang="ru-RU" sz="1400" i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98" marR="506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0144486"/>
                  </a:ext>
                </a:extLst>
              </a:tr>
              <a:tr h="231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Проводится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инспектором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98" marR="5069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ПВ могут проводиться федеральными государственными </a:t>
                      </a:r>
                      <a:r>
                        <a:rPr lang="ru-RU" sz="1600" dirty="0" smtClean="0">
                          <a:effectLst/>
                        </a:rPr>
                        <a:t>учреждениями Роспотребнадзору </a:t>
                      </a:r>
                      <a:r>
                        <a:rPr lang="ru-RU" sz="1600" dirty="0">
                          <a:effectLst/>
                        </a:rPr>
                        <a:t>в рамках</a:t>
                      </a:r>
                      <a:r>
                        <a:rPr lang="ru-RU" sz="1600" dirty="0" smtClean="0"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</a:endParaRP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федерального </a:t>
                      </a:r>
                      <a:r>
                        <a:rPr lang="ru-RU" sz="1600" dirty="0">
                          <a:effectLst/>
                        </a:rPr>
                        <a:t>государственного санитарно-эпидемиологического контроля (надзора),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за </a:t>
                      </a:r>
                      <a:r>
                        <a:rPr lang="ru-RU" sz="1600" dirty="0">
                          <a:effectLst/>
                        </a:rPr>
                        <a:t>исключением ПВ на объектах контроля (надзора), отнесенных к категориям ЧВР и ВР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пункт 7 статьи 44 Федерального закона «О санитарно-эпидемиологическом благополучии населения</a:t>
                      </a:r>
                      <a:r>
                        <a:rPr lang="ru-RU" sz="1400" dirty="0" smtClean="0">
                          <a:effectLst/>
                        </a:rPr>
                        <a:t>»);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300" dirty="0">
                        <a:effectLst/>
                      </a:endParaRP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федерального </a:t>
                      </a:r>
                      <a:r>
                        <a:rPr lang="ru-RU" sz="1600" dirty="0">
                          <a:effectLst/>
                        </a:rPr>
                        <a:t>государственного контроля (надзора) в области защиты прав потребителей </a:t>
                      </a:r>
                      <a:r>
                        <a:rPr lang="ru-RU" sz="1600" dirty="0" smtClean="0">
                          <a:effectLst/>
                        </a:rPr>
                        <a:t>- </a:t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порядке и случаях, установленных положением о федеральном государственном контроле (надзоре) в области защиты прав потребителей </a:t>
                      </a:r>
                      <a:r>
                        <a:rPr lang="ru-RU" sz="1400" dirty="0">
                          <a:effectLst/>
                        </a:rPr>
                        <a:t>(пункт 10 статьи 40 Закона «О защите прав потребителей</a:t>
                      </a:r>
                      <a:r>
                        <a:rPr lang="ru-RU" sz="1400" dirty="0" smtClean="0">
                          <a:effectLst/>
                        </a:rPr>
                        <a:t>»)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300" i="1" dirty="0" smtClean="0">
                        <a:effectLst/>
                      </a:endParaRPr>
                    </a:p>
                  </a:txBody>
                  <a:tcPr marL="50698" marR="506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638802"/>
                  </a:ext>
                </a:extLst>
              </a:tr>
              <a:tr h="2149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Условия проведения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98" marR="506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части </a:t>
                      </a:r>
                      <a:r>
                        <a:rPr lang="ru-RU" sz="1400" dirty="0">
                          <a:effectLst/>
                        </a:rPr>
                        <a:t>3, 11 статьи 52.1 Закона № </a:t>
                      </a:r>
                      <a:r>
                        <a:rPr lang="ru-RU" sz="1400" dirty="0" smtClean="0">
                          <a:effectLst/>
                        </a:rPr>
                        <a:t>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предусматривает отказ от проведения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случае невозможности проведения обязательного ПВ и (или) уклонения от его проведения составляется акт о невозможности проведения обязательного ПВ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порядке, предусмотренном частью 10 статьи 65 Закона № 248-ФЗ для контрольных (надзорных) мероприятий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98" marR="506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часть </a:t>
                      </a:r>
                      <a:r>
                        <a:rPr lang="ru-RU" sz="1400" dirty="0">
                          <a:effectLst/>
                        </a:rPr>
                        <a:t>3 статьи 45 Закона № </a:t>
                      </a:r>
                      <a:r>
                        <a:rPr lang="ru-RU" sz="1400" dirty="0" smtClean="0">
                          <a:effectLst/>
                        </a:rPr>
                        <a:t>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только с согласия контролируемых лиц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98" marR="50698" marT="0" marB="0" anchor="ctr"/>
                </a:tc>
                <a:extLst>
                  <a:ext uri="{0D108BD9-81ED-4DB2-BD59-A6C34878D82A}">
                    <a16:rowId xmlns:a16="http://schemas.microsoft.com/office/drawing/2014/main" xmlns="" val="23694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87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988" y="331707"/>
            <a:ext cx="9269506" cy="7171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Положения о видах контроля (надзора)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78" y="1199219"/>
            <a:ext cx="3587750" cy="49974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521" y="1192502"/>
            <a:ext cx="3627379" cy="50110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6718" y="1186703"/>
            <a:ext cx="3488764" cy="50258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7713" y="-478970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41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1818"/>
            <a:ext cx="12191999" cy="53633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235428" y="637387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947423"/>
              </p:ext>
            </p:extLst>
          </p:nvPr>
        </p:nvGraphicFramePr>
        <p:xfrm>
          <a:off x="175093" y="640112"/>
          <a:ext cx="11855326" cy="608087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19808">
                  <a:extLst>
                    <a:ext uri="{9D8B030D-6E8A-4147-A177-3AD203B41FA5}">
                      <a16:colId xmlns:a16="http://schemas.microsoft.com/office/drawing/2014/main" xmlns="" val="139533164"/>
                    </a:ext>
                  </a:extLst>
                </a:gridCol>
                <a:gridCol w="5508434">
                  <a:extLst>
                    <a:ext uri="{9D8B030D-6E8A-4147-A177-3AD203B41FA5}">
                      <a16:colId xmlns:a16="http://schemas.microsoft.com/office/drawing/2014/main" xmlns="" val="596515032"/>
                    </a:ext>
                  </a:extLst>
                </a:gridCol>
                <a:gridCol w="118349">
                  <a:extLst>
                    <a:ext uri="{9D8B030D-6E8A-4147-A177-3AD203B41FA5}">
                      <a16:colId xmlns:a16="http://schemas.microsoft.com/office/drawing/2014/main" xmlns="" val="3806265625"/>
                    </a:ext>
                  </a:extLst>
                </a:gridCol>
                <a:gridCol w="4508735">
                  <a:extLst>
                    <a:ext uri="{9D8B030D-6E8A-4147-A177-3AD203B41FA5}">
                      <a16:colId xmlns:a16="http://schemas.microsoft.com/office/drawing/2014/main" xmlns="" val="1803624135"/>
                    </a:ext>
                  </a:extLst>
                </a:gridCol>
              </a:tblGrid>
              <a:tr h="360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обязательный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ПВ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439" marR="364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инициативе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extLst>
                  <a:ext uri="{0D108BD9-81ED-4DB2-BD59-A6C34878D82A}">
                    <a16:rowId xmlns:a16="http://schemas.microsoft.com/office/drawing/2014/main" xmlns="" val="2094672026"/>
                  </a:ext>
                </a:extLst>
              </a:tr>
              <a:tr h="27040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Соверша-емые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>
                          <a:effectLst/>
                        </a:rPr>
                        <a:t>действия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проводятся 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ru-RU" sz="1400" dirty="0" smtClean="0">
                          <a:effectLst/>
                        </a:rPr>
                        <a:t>части 1, 2 </a:t>
                      </a:r>
                      <a:r>
                        <a:rPr lang="ru-RU" sz="1400" dirty="0">
                          <a:effectLst/>
                        </a:rPr>
                        <a:t>статьи 52 Закона № 248-ФЗ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r>
                        <a:rPr lang="ru-RU" sz="1600" dirty="0" smtClean="0">
                          <a:effectLst/>
                        </a:rPr>
                        <a:t>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ru-RU" sz="1600" dirty="0">
                          <a:effectLst/>
                        </a:rPr>
                        <a:t>) профилактическая беседа, в рамках которой контролируемое лицо информируется: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 </a:t>
                      </a:r>
                      <a:endParaRPr lang="ru-RU" sz="300" dirty="0" smtClean="0">
                        <a:effectLst/>
                      </a:endParaRP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об </a:t>
                      </a:r>
                      <a:r>
                        <a:rPr lang="ru-RU" sz="1600" dirty="0">
                          <a:effectLst/>
                        </a:rPr>
                        <a:t>обязательных требованиях, предъявляемых к его деятельности </a:t>
                      </a:r>
                      <a:r>
                        <a:rPr lang="ru-RU" sz="1600" dirty="0" smtClean="0">
                          <a:effectLst/>
                        </a:rPr>
                        <a:t>либо </a:t>
                      </a:r>
                      <a:r>
                        <a:rPr lang="ru-RU" sz="1600" dirty="0">
                          <a:effectLst/>
                        </a:rPr>
                        <a:t>к </a:t>
                      </a:r>
                      <a:r>
                        <a:rPr lang="ru-RU" sz="1600" dirty="0" smtClean="0">
                          <a:effectLst/>
                        </a:rPr>
                        <a:t>его объектам;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300" dirty="0">
                        <a:effectLst/>
                      </a:endParaRP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о </a:t>
                      </a:r>
                      <a:r>
                        <a:rPr lang="ru-RU" sz="1600" dirty="0">
                          <a:effectLst/>
                        </a:rPr>
                        <a:t>соответствии критериям риска, рекомендуемых способах снижения категории риска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300" dirty="0">
                        <a:effectLst/>
                      </a:endParaRP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о </a:t>
                      </a:r>
                      <a:r>
                        <a:rPr lang="ru-RU" sz="1600" dirty="0">
                          <a:effectLst/>
                        </a:rPr>
                        <a:t>видах, содержании и интенсивности мероприятий, проводимых в отношении объекта контроля исходя из его отнесения к соответствующей категории риска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2) ознакомление с объектом контроля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3) сбор сведений, необходимых для отнесения объектов контроля к категориям риска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4) проводится оценка уровня соблюдения контролируемым лицом обязательных требований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3837920"/>
                  </a:ext>
                </a:extLst>
              </a:tr>
              <a:tr h="1802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 4 статьи 52.1 Закона № 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 необходимости проводится: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осмотр (статья 76);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истребование необходимых документов (статья 80);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отбор проб (образцов) (статья 81);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инструментальное обследование (статья 82);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испытание (статья 83);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effectLst/>
                        </a:rPr>
                        <a:t>экспертиза </a:t>
                      </a:r>
                      <a:r>
                        <a:rPr lang="ru-RU" sz="1400" dirty="0">
                          <a:effectLst/>
                        </a:rPr>
                        <a:t>(статья 84</a:t>
                      </a:r>
                      <a:r>
                        <a:rPr lang="ru-RU" sz="1400" dirty="0" smtClean="0">
                          <a:effectLst/>
                        </a:rPr>
                        <a:t>).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 7 статьи 52.2 Закона № 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 согласии контролируемого лица проводится: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отбор проб (образцов) (статья 81);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инструментальное обследование (статья 82);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испытание (статья 83).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extLst>
                  <a:ext uri="{0D108BD9-81ED-4DB2-BD59-A6C34878D82A}">
                    <a16:rowId xmlns:a16="http://schemas.microsoft.com/office/drawing/2014/main" xmlns="" val="879934533"/>
                  </a:ext>
                </a:extLst>
              </a:tr>
              <a:tr h="901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Срок проведения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 8 статьи 52.1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может превышать </a:t>
                      </a:r>
                      <a:r>
                        <a:rPr lang="ru-RU" sz="1600" dirty="0" smtClean="0">
                          <a:effectLst/>
                        </a:rPr>
                        <a:t>10 </a:t>
                      </a:r>
                      <a:r>
                        <a:rPr lang="ru-RU" sz="1600" dirty="0">
                          <a:effectLst/>
                        </a:rPr>
                        <a:t>рабочих </a:t>
                      </a:r>
                      <a:r>
                        <a:rPr lang="ru-RU" sz="1600" dirty="0" smtClean="0">
                          <a:effectLst/>
                        </a:rPr>
                        <a:t>дней;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может </a:t>
                      </a:r>
                      <a:r>
                        <a:rPr lang="ru-RU" sz="1600" dirty="0">
                          <a:effectLst/>
                        </a:rPr>
                        <a:t>быть продлен на срок, необходимый для проведения экспертизы, испытаний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регламентирован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39" marR="36439" marT="0" marB="0" anchor="ctr"/>
                </a:tc>
                <a:extLst>
                  <a:ext uri="{0D108BD9-81ED-4DB2-BD59-A6C34878D82A}">
                    <a16:rowId xmlns:a16="http://schemas.microsoft.com/office/drawing/2014/main" xmlns="" val="4091296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161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235428" y="637387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tx1"/>
                </a:solidFill>
              </a:rPr>
              <a:pPr/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96399"/>
              </p:ext>
            </p:extLst>
          </p:nvPr>
        </p:nvGraphicFramePr>
        <p:xfrm>
          <a:off x="131249" y="201605"/>
          <a:ext cx="11972615" cy="65352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39086">
                  <a:extLst>
                    <a:ext uri="{9D8B030D-6E8A-4147-A177-3AD203B41FA5}">
                      <a16:colId xmlns:a16="http://schemas.microsoft.com/office/drawing/2014/main" xmlns="" val="1464368115"/>
                    </a:ext>
                  </a:extLst>
                </a:gridCol>
                <a:gridCol w="5430174">
                  <a:extLst>
                    <a:ext uri="{9D8B030D-6E8A-4147-A177-3AD203B41FA5}">
                      <a16:colId xmlns:a16="http://schemas.microsoft.com/office/drawing/2014/main" xmlns="" val="2634007420"/>
                    </a:ext>
                  </a:extLst>
                </a:gridCol>
                <a:gridCol w="812483">
                  <a:extLst>
                    <a:ext uri="{9D8B030D-6E8A-4147-A177-3AD203B41FA5}">
                      <a16:colId xmlns:a16="http://schemas.microsoft.com/office/drawing/2014/main" xmlns="" val="2779689861"/>
                    </a:ext>
                  </a:extLst>
                </a:gridCol>
                <a:gridCol w="3990872">
                  <a:extLst>
                    <a:ext uri="{9D8B030D-6E8A-4147-A177-3AD203B41FA5}">
                      <a16:colId xmlns:a16="http://schemas.microsoft.com/office/drawing/2014/main" xmlns="" val="2291258462"/>
                    </a:ext>
                  </a:extLst>
                </a:gridCol>
              </a:tblGrid>
              <a:tr h="331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обязательный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8440" marR="284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инициативе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extLst>
                  <a:ext uri="{0D108BD9-81ED-4DB2-BD59-A6C34878D82A}">
                    <a16:rowId xmlns:a16="http://schemas.microsoft.com/office/drawing/2014/main" xmlns="" val="2952402808"/>
                  </a:ext>
                </a:extLst>
              </a:tr>
              <a:tr h="79286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Меры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 </a:t>
                      </a:r>
                      <a:r>
                        <a:rPr lang="ru-RU" sz="2000" dirty="0">
                          <a:effectLst/>
                        </a:rPr>
                        <a:t>результатам ПВ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 4 статьи 52 Закона № 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может быть присвоена публичная оценка уровня соблюдения обязательных требований </a:t>
                      </a: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соответствии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 </a:t>
                      </a:r>
                      <a:r>
                        <a:rPr lang="ru-RU" sz="1400" dirty="0">
                          <a:effectLst/>
                        </a:rPr>
                        <a:t>частями 6 и 7 статьи 48 Закона № 248-ФЗ (если это предусмотрено Положением о виде контроля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497554"/>
                  </a:ext>
                </a:extLst>
              </a:tr>
              <a:tr h="1687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части 9 и 13 статьи 52.1 Закона № </a:t>
                      </a:r>
                      <a:r>
                        <a:rPr lang="ru-RU" sz="1400" dirty="0" smtClean="0">
                          <a:effectLst/>
                        </a:rPr>
                        <a:t>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акт о проведении обязательного </a:t>
                      </a:r>
                      <a:r>
                        <a:rPr lang="ru-RU" sz="1600" dirty="0" smtClean="0">
                          <a:effectLst/>
                        </a:rPr>
                        <a:t>ПВ </a:t>
                      </a:r>
                      <a:r>
                        <a:rPr lang="ru-RU" sz="1400" dirty="0" smtClean="0">
                          <a:effectLst/>
                        </a:rPr>
                        <a:t>(статьи 90 и 88 Закона № 248-ФЗ)</a:t>
                      </a:r>
                      <a:endParaRPr lang="ru-RU" sz="1400" dirty="0">
                        <a:effectLst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- предписание об устранении выявленных нарушений </a:t>
                      </a:r>
                      <a:r>
                        <a:rPr lang="ru-RU" sz="1600" dirty="0" smtClean="0">
                          <a:effectLst/>
                        </a:rPr>
                        <a:t>обязательных требований </a:t>
                      </a:r>
                      <a:r>
                        <a:rPr lang="ru-RU" sz="1400" dirty="0" smtClean="0">
                          <a:effectLst/>
                        </a:rPr>
                        <a:t>(статья 90.1 Закона № 248-ФЗ), </a:t>
                      </a:r>
                      <a:r>
                        <a:rPr lang="ru-RU" sz="1600" dirty="0" smtClean="0">
                          <a:effectLst/>
                        </a:rPr>
                        <a:t>если </a:t>
                      </a:r>
                      <a:r>
                        <a:rPr lang="ru-RU" sz="1600" dirty="0">
                          <a:effectLst/>
                        </a:rPr>
                        <a:t>такие нарушения </a:t>
                      </a:r>
                      <a:r>
                        <a:rPr lang="ru-RU" sz="1600" dirty="0" smtClean="0">
                          <a:effectLst/>
                        </a:rPr>
                        <a:t>не </a:t>
                      </a:r>
                      <a:r>
                        <a:rPr lang="ru-RU" sz="1600" dirty="0">
                          <a:effectLst/>
                        </a:rPr>
                        <a:t>устранены </a:t>
                      </a:r>
                      <a:r>
                        <a:rPr lang="ru-RU" sz="1600" dirty="0" smtClean="0">
                          <a:effectLst/>
                        </a:rPr>
                        <a:t>до </a:t>
                      </a:r>
                      <a:r>
                        <a:rPr lang="ru-RU" sz="1600" dirty="0">
                          <a:effectLst/>
                        </a:rPr>
                        <a:t>окончания проведения </a:t>
                      </a:r>
                      <a:r>
                        <a:rPr lang="ru-RU" sz="1600" dirty="0" smtClean="0">
                          <a:effectLst/>
                        </a:rPr>
                        <a:t>ПВ</a:t>
                      </a:r>
                      <a:endParaRPr lang="ru-RU" sz="16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части 8 и 9 статьи 52.2 Закона № </a:t>
                      </a:r>
                      <a:r>
                        <a:rPr lang="ru-RU" sz="1400" dirty="0" smtClean="0">
                          <a:effectLst/>
                        </a:rPr>
                        <a:t>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</a:endParaRP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предписание </a:t>
                      </a:r>
                      <a:r>
                        <a:rPr lang="ru-RU" sz="1600" dirty="0">
                          <a:effectLst/>
                        </a:rPr>
                        <a:t>об устранении выявленных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нарушений не </a:t>
                      </a:r>
                      <a:r>
                        <a:rPr lang="ru-RU" sz="1600" dirty="0">
                          <a:effectLst/>
                        </a:rPr>
                        <a:t>выдается</a:t>
                      </a:r>
                      <a:r>
                        <a:rPr lang="ru-RU" sz="1600" dirty="0" smtClean="0">
                          <a:effectLst/>
                        </a:rPr>
                        <a:t>;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разъяснения и рекомендации, данные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ходе </a:t>
                      </a:r>
                      <a:r>
                        <a:rPr lang="ru-RU" sz="1600" dirty="0" smtClean="0">
                          <a:effectLst/>
                        </a:rPr>
                        <a:t>ПВ, </a:t>
                      </a:r>
                      <a:r>
                        <a:rPr lang="ru-RU" sz="1600" dirty="0">
                          <a:effectLst/>
                        </a:rPr>
                        <a:t>носят рекомендательный характер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extLst>
                  <a:ext uri="{0D108BD9-81ED-4DB2-BD59-A6C34878D82A}">
                    <a16:rowId xmlns:a16="http://schemas.microsoft.com/office/drawing/2014/main" xmlns="" val="2090166606"/>
                  </a:ext>
                </a:extLst>
              </a:tr>
              <a:tr h="2101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часть 10 статьи 52.2 Закона № 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незамедлительное направление уполномоченному </a:t>
                      </a:r>
                      <a:r>
                        <a:rPr lang="ru-RU" sz="1600" dirty="0" err="1" smtClean="0">
                          <a:effectLst/>
                        </a:rPr>
                        <a:t>долж.лицу</a:t>
                      </a:r>
                      <a:r>
                        <a:rPr lang="ru-RU" sz="1600" dirty="0" smtClean="0">
                          <a:effectLst/>
                        </a:rPr>
                        <a:t> информации </a:t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об </a:t>
                      </a:r>
                      <a:r>
                        <a:rPr lang="ru-RU" sz="1600" dirty="0">
                          <a:effectLst/>
                        </a:rPr>
                        <a:t>установлении фактов, свидетельствующих, что объекты контроля представляют явную непосредственную угрозу причинения вреда </a:t>
                      </a:r>
                      <a:r>
                        <a:rPr lang="ru-RU" sz="1600" dirty="0" smtClean="0">
                          <a:effectLst/>
                        </a:rPr>
                        <a:t>или </a:t>
                      </a:r>
                      <a:r>
                        <a:rPr lang="ru-RU" sz="1600" dirty="0">
                          <a:effectLst/>
                        </a:rPr>
                        <a:t>такой вред </a:t>
                      </a:r>
                      <a:r>
                        <a:rPr lang="ru-RU" sz="1600" dirty="0" smtClean="0">
                          <a:effectLst/>
                        </a:rPr>
                        <a:t>причинен </a:t>
                      </a:r>
                      <a:r>
                        <a:rPr lang="ru-RU" sz="1400" dirty="0" smtClean="0">
                          <a:effectLst/>
                        </a:rPr>
                        <a:t>(в </a:t>
                      </a:r>
                      <a:r>
                        <a:rPr lang="ru-RU" sz="1400" dirty="0">
                          <a:effectLst/>
                        </a:rPr>
                        <a:t>целях принятия решения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о </a:t>
                      </a:r>
                      <a:r>
                        <a:rPr lang="ru-RU" sz="1400" dirty="0">
                          <a:effectLst/>
                        </a:rPr>
                        <a:t>проведении </a:t>
                      </a:r>
                      <a:r>
                        <a:rPr lang="ru-RU" sz="1400" dirty="0" smtClean="0">
                          <a:effectLst/>
                        </a:rPr>
                        <a:t>КНМ </a:t>
                      </a:r>
                      <a:r>
                        <a:rPr lang="ru-RU" sz="1400" dirty="0">
                          <a:effectLst/>
                        </a:rPr>
                        <a:t>во </a:t>
                      </a:r>
                      <a:r>
                        <a:rPr lang="ru-RU" sz="1400" dirty="0" smtClean="0">
                          <a:effectLst/>
                        </a:rPr>
                        <a:t>взаимодействии)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extLst>
                  <a:ext uri="{0D108BD9-81ED-4DB2-BD59-A6C34878D82A}">
                    <a16:rowId xmlns:a16="http://schemas.microsoft.com/office/drawing/2014/main" xmlns="" val="3269230773"/>
                  </a:ext>
                </a:extLst>
              </a:tr>
              <a:tr h="759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пункт 1 части 1 статьи 57 Закона № 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принятие решения о проведении КНМ </a:t>
                      </a: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с учетом </a:t>
                      </a:r>
                      <a:r>
                        <a:rPr lang="ru-RU" sz="1400" dirty="0" smtClean="0">
                          <a:effectLst/>
                        </a:rPr>
                        <a:t>части </a:t>
                      </a:r>
                      <a:r>
                        <a:rPr lang="ru-RU" sz="1400" dirty="0">
                          <a:effectLst/>
                        </a:rPr>
                        <a:t>1 статьи 60, части 12 статьи </a:t>
                      </a:r>
                      <a:r>
                        <a:rPr lang="ru-RU" sz="1400" dirty="0" smtClean="0">
                          <a:effectLst/>
                        </a:rPr>
                        <a:t>66)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2887410"/>
                  </a:ext>
                </a:extLst>
              </a:tr>
              <a:tr h="71725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пункт 7 части 7 статьи 23 и часть </a:t>
                      </a:r>
                      <a:r>
                        <a:rPr lang="ru-RU" sz="1400" dirty="0">
                          <a:effectLst/>
                        </a:rPr>
                        <a:t>2 статьи 24 Закона № </a:t>
                      </a:r>
                      <a:r>
                        <a:rPr lang="ru-RU" sz="1400" dirty="0" smtClean="0">
                          <a:effectLst/>
                        </a:rPr>
                        <a:t>248-ФЗ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учет полученных в рамках ПВ сведений об объектах контроля </a:t>
                      </a:r>
                      <a:r>
                        <a:rPr lang="ru-RU" sz="1400" dirty="0" smtClean="0">
                          <a:effectLst/>
                        </a:rPr>
                        <a:t>(в </a:t>
                      </a:r>
                      <a:r>
                        <a:rPr lang="ru-RU" sz="1400" dirty="0">
                          <a:effectLst/>
                        </a:rPr>
                        <a:t>целях их отнесения к категориям риска </a:t>
                      </a:r>
                      <a:r>
                        <a:rPr lang="ru-RU" sz="1400" dirty="0" smtClean="0">
                          <a:effectLst/>
                        </a:rPr>
                        <a:t/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либо </a:t>
                      </a:r>
                      <a:r>
                        <a:rPr lang="ru-RU" sz="1400" dirty="0">
                          <a:effectLst/>
                        </a:rPr>
                        <a:t>определения индикаторов риска нарушения обязательных </a:t>
                      </a:r>
                      <a:r>
                        <a:rPr lang="ru-RU" sz="1400" dirty="0" smtClean="0">
                          <a:effectLst/>
                        </a:rPr>
                        <a:t>требований)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0" marR="284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550514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9025" y="688347"/>
            <a:ext cx="1014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71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028" y="0"/>
            <a:ext cx="11689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755" y="-621764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992719"/>
            <a:ext cx="9509872" cy="564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028" y="0"/>
            <a:ext cx="11689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755" y="-621764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577" y="1072963"/>
            <a:ext cx="10220046" cy="5429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028" y="0"/>
            <a:ext cx="11689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755" y="-621764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78" y="1376363"/>
            <a:ext cx="10774453" cy="440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7"/>
            <a:ext cx="11689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консультировании консультирования</a:t>
            </a:r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45" y="920937"/>
            <a:ext cx="11779250" cy="5518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17173" y="111624"/>
            <a:ext cx="106955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Консультирование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осуществляется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телефону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«горячей линии» Управления, а также по телефонам отделов и территориальных отделов Управления, посредством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видео-конференц-связи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личном приеме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Консультирование при личном обращении, а также посредством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видео-конференц-связи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осуществляется по предварительной записи. Записаться можно по телефону 8 (3952) 24-39-88.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Кроме того, для получения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письменной консультации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можно направить запрос на адрес электронной почты. Ответ дается в сроки, установленные ФЗ №59-ФЗ.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0" y="1735150"/>
          <a:ext cx="7092950" cy="64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91" name="Документ" r:id="rId3" imgW="4795557" imgH="4361163" progId="Word.Document.12">
                  <p:embed/>
                </p:oleObj>
              </mc:Choice>
              <mc:Fallback>
                <p:oleObj name="Документ" r:id="rId3" imgW="4795557" imgH="436116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5150"/>
                        <a:ext cx="7092950" cy="644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43801" y="2307772"/>
            <a:ext cx="4299856" cy="23443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Информацию о порядке предоставления государственных услуг Роспотребнадзора можно получить в отделе регистрации и лицензирования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телефону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8(3952) 24-36-37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50723" y="3976488"/>
            <a:ext cx="572381" cy="51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06828" y="-500743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2730" y="111623"/>
            <a:ext cx="11689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проведения профилактического мероприятия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виде консультирования</a:t>
            </a:r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45" y="920937"/>
            <a:ext cx="11779250" cy="5518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741" y="2114794"/>
            <a:ext cx="7154396" cy="47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028" y="224122"/>
            <a:ext cx="1168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Информирование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755" y="-621764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002" y="892549"/>
            <a:ext cx="9963150" cy="57721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2028" y="224122"/>
            <a:ext cx="1168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Информирование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7755" y="-621764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5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642" y="944388"/>
            <a:ext cx="9982200" cy="385762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29" y="1005051"/>
            <a:ext cx="3710295" cy="52216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588" y="217727"/>
            <a:ext cx="9269506" cy="7171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Положения о видах контроля (надзора)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7713" y="-478970"/>
            <a:ext cx="1513114" cy="214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8675" y="1005049"/>
            <a:ext cx="3601440" cy="52216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731" y="1005048"/>
            <a:ext cx="3740646" cy="5221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1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943809"/>
            <a:ext cx="7797801" cy="4884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70" y="189483"/>
            <a:ext cx="4553510" cy="16064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223" y="189483"/>
            <a:ext cx="6777318" cy="1384995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Предоставление государственных </a:t>
            </a:r>
            <a:r>
              <a:rPr lang="ru-RU" sz="2800" b="1" dirty="0">
                <a:solidFill>
                  <a:schemeClr val="tx2"/>
                </a:solidFill>
              </a:rPr>
              <a:t>услуг и </a:t>
            </a:r>
            <a:r>
              <a:rPr lang="ru-RU" sz="2800" b="1" dirty="0" smtClean="0">
                <a:solidFill>
                  <a:schemeClr val="tx2"/>
                </a:solidFill>
              </a:rPr>
              <a:t>разрешительная деятельность 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клиентоцентричный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подход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081" y="1949895"/>
            <a:ext cx="3352801" cy="495520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/>
              <a:t>Роспотребнадзором обеспечено, чтобы получение </a:t>
            </a:r>
            <a:r>
              <a:rPr lang="ru-RU" dirty="0" smtClean="0"/>
              <a:t>государственных услуг  </a:t>
            </a:r>
            <a:r>
              <a:rPr lang="ru-RU" dirty="0"/>
              <a:t>было оперативным и удобным. Все услуги </a:t>
            </a:r>
            <a:r>
              <a:rPr lang="ru-RU" dirty="0" smtClean="0"/>
              <a:t>можно получить с использованием портала </a:t>
            </a:r>
            <a:r>
              <a:rPr lang="ru-RU" dirty="0" err="1" smtClean="0"/>
              <a:t>Госуслуг</a:t>
            </a:r>
            <a:r>
              <a:rPr lang="ru-RU" dirty="0" smtClean="0"/>
              <a:t>.  </a:t>
            </a:r>
          </a:p>
          <a:p>
            <a:endParaRPr lang="ru-RU" sz="500" dirty="0"/>
          </a:p>
          <a:p>
            <a:r>
              <a:rPr lang="ru-RU" dirty="0" smtClean="0"/>
              <a:t>Количество </a:t>
            </a:r>
            <a:r>
              <a:rPr lang="ru-RU" dirty="0"/>
              <a:t>документов сведено до минимума, сократилось среднее время оказания </a:t>
            </a:r>
            <a:r>
              <a:rPr lang="ru-RU" dirty="0" smtClean="0"/>
              <a:t>услуг. </a:t>
            </a:r>
            <a:endParaRPr lang="ru-RU" dirty="0"/>
          </a:p>
          <a:p>
            <a:endParaRPr lang="ru-RU" sz="500" dirty="0" smtClean="0"/>
          </a:p>
          <a:p>
            <a:r>
              <a:rPr lang="ru-RU" dirty="0" smtClean="0"/>
              <a:t>Доля заявлений о предоставлении </a:t>
            </a:r>
            <a:r>
              <a:rPr lang="ru-RU" dirty="0" err="1" smtClean="0"/>
              <a:t>госуслуг</a:t>
            </a:r>
            <a:r>
              <a:rPr lang="ru-RU" dirty="0" smtClean="0"/>
              <a:t> в </a:t>
            </a:r>
            <a:r>
              <a:rPr lang="ru-RU" dirty="0"/>
              <a:t>электронном виде </a:t>
            </a:r>
            <a:r>
              <a:rPr lang="ru-RU" dirty="0" smtClean="0"/>
              <a:t>ежегодно увеличивается, т.к. данный формат является востребованным и удобным.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4113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" y="-200035"/>
            <a:ext cx="246274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14" tIns="60957" rIns="121914" bIns="60957" anchor="ctr">
            <a:spAutoFit/>
          </a:bodyPr>
          <a:lstStyle/>
          <a:p>
            <a:pPr defTabSz="1219140">
              <a:defRPr/>
            </a:pPr>
            <a:endParaRPr lang="ru-RU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02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06" y="2756940"/>
            <a:ext cx="672075" cy="87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87488" y="2948947"/>
            <a:ext cx="816090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b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kern="0" dirty="0" smtClean="0">
                <a:solidFill>
                  <a:srgbClr val="333399"/>
                </a:solidFill>
              </a:rPr>
              <a:t>https://vk.com/irkrospotrebnadzor</a:t>
            </a:r>
            <a:endParaRPr lang="ru-RU" sz="3700" b="1" kern="0" dirty="0" smtClean="0">
              <a:solidFill>
                <a:srgbClr val="333399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19403" y="644704"/>
            <a:ext cx="10992544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4" tIns="60957" rIns="121914" bIns="60957" numCol="1" anchor="b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kern="0" dirty="0" smtClean="0">
              <a:solidFill>
                <a:srgbClr val="33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354" y="356659"/>
            <a:ext cx="11713301" cy="1785098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ctr" defTabSz="1219140"/>
            <a:r>
              <a:rPr lang="ru-RU" sz="2700" b="1" dirty="0" smtClean="0">
                <a:solidFill>
                  <a:srgbClr val="C00000"/>
                </a:solidFill>
              </a:rPr>
              <a:t>В официальных </a:t>
            </a:r>
            <a:r>
              <a:rPr lang="ru-RU" sz="2700" b="1" dirty="0" err="1" smtClean="0">
                <a:solidFill>
                  <a:srgbClr val="C00000"/>
                </a:solidFill>
              </a:rPr>
              <a:t>аккаунтах</a:t>
            </a:r>
            <a:r>
              <a:rPr lang="ru-RU" sz="2700" b="1" dirty="0" smtClean="0">
                <a:solidFill>
                  <a:srgbClr val="C00000"/>
                </a:solidFill>
              </a:rPr>
              <a:t> Управления Роспотребнадзора по Иркутской области </a:t>
            </a:r>
            <a:r>
              <a:rPr lang="ru-RU" sz="2700" b="1" dirty="0" smtClean="0">
                <a:solidFill>
                  <a:srgbClr val="0E0ED4"/>
                </a:solidFill>
              </a:rPr>
              <a:t>ежедневно  </a:t>
            </a:r>
            <a:r>
              <a:rPr lang="ru-RU" sz="2700" b="1" dirty="0" smtClean="0">
                <a:solidFill>
                  <a:srgbClr val="C00000"/>
                </a:solidFill>
              </a:rPr>
              <a:t>размещается</a:t>
            </a:r>
            <a:r>
              <a:rPr lang="ru-RU" sz="2700" b="1" dirty="0" smtClean="0">
                <a:solidFill>
                  <a:srgbClr val="0E0ED4"/>
                </a:solidFill>
              </a:rPr>
              <a:t> актуальная </a:t>
            </a:r>
            <a:r>
              <a:rPr lang="ru-RU" sz="2700" b="1" dirty="0" smtClean="0">
                <a:solidFill>
                  <a:srgbClr val="C00000"/>
                </a:solidFill>
              </a:rPr>
              <a:t>информация по вопросам обеспечения санитарно-эпидемиологического благополучия и защиты прав потребителей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91492" y="4965184"/>
            <a:ext cx="8256917" cy="672075"/>
          </a:xfrm>
        </p:spPr>
        <p:txBody>
          <a:bodyPr/>
          <a:lstStyle/>
          <a:p>
            <a:r>
              <a:rPr lang="en-US" sz="3700" dirty="0" smtClean="0"/>
              <a:t>rospotrebnadzor</a:t>
            </a:r>
            <a:r>
              <a:rPr lang="ru-RU" sz="3700" dirty="0" smtClean="0"/>
              <a:t>_</a:t>
            </a:r>
            <a:r>
              <a:rPr lang="en-US" sz="3700" dirty="0" err="1" smtClean="0"/>
              <a:t>irkutsk</a:t>
            </a:r>
            <a:endParaRPr lang="ru-RU" sz="3700" dirty="0" smtClean="0">
              <a:solidFill>
                <a:srgbClr val="C00000"/>
              </a:solidFill>
            </a:endParaRPr>
          </a:p>
        </p:txBody>
      </p:sp>
      <p:pic>
        <p:nvPicPr>
          <p:cNvPr id="10" name="Рисунок 9" descr="C:\Users\kaurovasp\AppData\Local\Microsoft\Windows\Temporary Internet Files\Content.Word\tlgram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06" y="4965184"/>
            <a:ext cx="672075" cy="6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39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4420" y="2468893"/>
            <a:ext cx="1929573" cy="181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6353" y="4428565"/>
            <a:ext cx="1717852" cy="22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2025" y="283695"/>
            <a:ext cx="11291047" cy="641294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Благодарю за внимание!</a:t>
            </a: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C00000"/>
              </a:solidFill>
            </a:endParaRPr>
          </a:p>
          <a:p>
            <a:pPr marL="228600" lvl="1" algn="just">
              <a:spcBef>
                <a:spcPts val="1000"/>
              </a:spcBef>
              <a:buNone/>
            </a:pPr>
            <a:endParaRPr lang="ru-RU" sz="2800" dirty="0" smtClean="0"/>
          </a:p>
          <a:p>
            <a:pPr marL="228600" lvl="1" algn="just">
              <a:spcBef>
                <a:spcPts val="1000"/>
              </a:spcBef>
              <a:buNone/>
            </a:pPr>
            <a:endParaRPr lang="ru-RU" sz="2800" dirty="0" smtClean="0"/>
          </a:p>
          <a:p>
            <a:pPr marL="228600" lvl="1" algn="just">
              <a:spcBef>
                <a:spcPts val="1000"/>
              </a:spcBef>
            </a:pP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17505589"/>
              </p:ext>
            </p:extLst>
          </p:nvPr>
        </p:nvGraphicFramePr>
        <p:xfrm>
          <a:off x="290361" y="475873"/>
          <a:ext cx="11618259" cy="638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7405" y="4919068"/>
            <a:ext cx="4246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</a:rPr>
              <a:t>Приказ Роспотребнадзора от 20.01.2022 </a:t>
            </a:r>
            <a:r>
              <a:rPr lang="en-US" sz="2000" dirty="0" smtClean="0">
                <a:solidFill>
                  <a:prstClr val="black"/>
                </a:solidFill>
              </a:rPr>
              <a:t>N 18</a:t>
            </a:r>
            <a:r>
              <a:rPr lang="ru-RU" sz="2000" dirty="0" smtClean="0">
                <a:solidFill>
                  <a:prstClr val="black"/>
                </a:solidFill>
              </a:rPr>
              <a:t> (утверждены 30 форм проверочных листов)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468936" y="12"/>
            <a:ext cx="9269506" cy="57374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Проверочные и оценочные листы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8249" y="0"/>
            <a:ext cx="11519647" cy="9861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Объекты федерального государственного санитарно-эпидемиологического контроля (надзора)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5249" y="5154706"/>
            <a:ext cx="1443318" cy="14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53049" y="1189308"/>
            <a:ext cx="10022541" cy="485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а) деятельность, действия (бездействие) контролируемых лиц, в рамках которых должны соблюдаться обязательные требования, в том числе предъявляемые к контролируемым лицам, осуществляющим деятельность, действия (бездействие);</a:t>
            </a: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б) результаты деятельности контролируемых лиц, в том числе продукция (товары), подлежащая государственному контролю (надзору) на таможенной границе и таможенной территории Евразийского экономического союза по Единому перечню продукции (товаров), подлежащей государственному санитарно-эпидемиологическому надзору (контролю), утвержденному решением Комиссии Таможенного союза от 28 мая 2010 г. N 299 "О применении санитарных мер в Евразийском экономическом союзе", к которой предъявляются обязательные требования;</a:t>
            </a:r>
          </a:p>
          <a:p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в) здания, помещения, сооружения, линейные объекты, территории, включая водные, земельные и лесные участки, оборудование, устройства, предметы, материалы, транспортные средства и другие объекты, которыми контролируемые лица владеют и (или) пользуются и к которым предъявляются обязательные требования (далее - производственные объекты).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62" y="1488143"/>
            <a:ext cx="7808259" cy="133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38" y="2766454"/>
            <a:ext cx="8351898" cy="245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5143" y="457217"/>
            <a:ext cx="11214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санитарно-эпидемиологический контроль (надзор) осуществляется с применением риск-ориентированного подхода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967" y="3570093"/>
            <a:ext cx="6176683" cy="30637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Смесь">
  <a:themeElements>
    <a:clrScheme name="Смесь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Смес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месь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6143</Words>
  <Application>Microsoft Office PowerPoint</Application>
  <PresentationFormat>Произвольный</PresentationFormat>
  <Paragraphs>506</Paragraphs>
  <Slides>62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62</vt:i4>
      </vt:variant>
    </vt:vector>
  </HeadingPairs>
  <TitlesOfParts>
    <vt:vector size="88" baseType="lpstr">
      <vt:lpstr>Тема Office</vt:lpstr>
      <vt:lpstr>1_Специальное оформление</vt:lpstr>
      <vt:lpstr>2_Специальное оформление</vt:lpstr>
      <vt:lpstr>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4_Тема Office</vt:lpstr>
      <vt:lpstr>5_Тема Office</vt:lpstr>
      <vt:lpstr>2_Тема Office</vt:lpstr>
      <vt:lpstr>3_Тема Office</vt:lpstr>
      <vt:lpstr>6_Тема Office</vt:lpstr>
      <vt:lpstr>7_Тема Office</vt:lpstr>
      <vt:lpstr>8_Тема Office</vt:lpstr>
      <vt:lpstr>10_Тема Office</vt:lpstr>
      <vt:lpstr>6_Смесь</vt:lpstr>
      <vt:lpstr>10_Специальное оформление</vt:lpstr>
      <vt:lpstr>9_Тема Office</vt:lpstr>
      <vt:lpstr>11_Тема Office</vt:lpstr>
      <vt:lpstr>12_Тема Office</vt:lpstr>
      <vt:lpstr>Документ Microsoft Word</vt:lpstr>
      <vt:lpstr>Документ</vt:lpstr>
      <vt:lpstr>Новые подходы в организации и осуществлении контрольной (надзорной) деятельности</vt:lpstr>
      <vt:lpstr>Презентация PowerPoint</vt:lpstr>
      <vt:lpstr>Презентация PowerPoint</vt:lpstr>
      <vt:lpstr>Презентация PowerPoint</vt:lpstr>
      <vt:lpstr>Положения о видах контроля (надзора)</vt:lpstr>
      <vt:lpstr>Положения о видах контроля (надзора)</vt:lpstr>
      <vt:lpstr>Проверочные и оценочные листы</vt:lpstr>
      <vt:lpstr>Объекты федерального государственного санитарно-эпидемиологического контроля (надзора)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Контролируемое лицо может обжаловать решения органа государственного контроля (надзора) в досудебном порядке с использованием единого портала государственных и муниципальных услуг (функций), перейдя по ссылке https://knd.gosuslugi.ru/ или с помощью QR-кода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Профилактический визит </vt:lpstr>
      <vt:lpstr>Профилактический визит </vt:lpstr>
      <vt:lpstr>Профилактический визит </vt:lpstr>
      <vt:lpstr>Профилактический визит </vt:lpstr>
      <vt:lpstr>Профилактический визит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rospotrebnadzor_irkutsk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организации и деятельности государственной санитарно-эпидемиологической службы, ее роль в охране и укреплении здоровья населения России. Основные требования санитарного законодательства, предъявляемые к медицинским организациям.</dc:title>
  <dc:creator>Инга</dc:creator>
  <cp:lastModifiedBy>zdanova</cp:lastModifiedBy>
  <cp:revision>757</cp:revision>
  <dcterms:created xsi:type="dcterms:W3CDTF">2018-03-25T02:22:21Z</dcterms:created>
  <dcterms:modified xsi:type="dcterms:W3CDTF">2025-02-12T02:29:10Z</dcterms:modified>
</cp:coreProperties>
</file>